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63" r:id="rId3"/>
    <p:sldId id="262" r:id="rId4"/>
    <p:sldId id="264" r:id="rId5"/>
    <p:sldId id="306" r:id="rId6"/>
    <p:sldId id="307" r:id="rId7"/>
    <p:sldId id="271" r:id="rId8"/>
    <p:sldId id="272" r:id="rId9"/>
    <p:sldId id="273" r:id="rId10"/>
    <p:sldId id="274" r:id="rId11"/>
    <p:sldId id="275" r:id="rId12"/>
    <p:sldId id="276" r:id="rId13"/>
    <p:sldId id="277" r:id="rId14"/>
    <p:sldId id="278" r:id="rId15"/>
    <p:sldId id="279" r:id="rId16"/>
    <p:sldId id="280" r:id="rId17"/>
    <p:sldId id="284" r:id="rId18"/>
    <p:sldId id="285" r:id="rId19"/>
    <p:sldId id="286" r:id="rId20"/>
    <p:sldId id="287" r:id="rId21"/>
    <p:sldId id="308" r:id="rId22"/>
    <p:sldId id="288" r:id="rId23"/>
    <p:sldId id="293" r:id="rId24"/>
    <p:sldId id="309" r:id="rId25"/>
    <p:sldId id="310" r:id="rId26"/>
    <p:sldId id="311" r:id="rId27"/>
    <p:sldId id="312" r:id="rId28"/>
    <p:sldId id="313" r:id="rId29"/>
    <p:sldId id="314" r:id="rId30"/>
    <p:sldId id="301" r:id="rId31"/>
    <p:sldId id="302" r:id="rId32"/>
    <p:sldId id="304" r:id="rId33"/>
    <p:sldId id="305" r:id="rId3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itchFamily="34" charset="0"/>
        <a:ea typeface="宋体" charset="-122"/>
        <a:cs typeface="+mn-cs"/>
      </a:defRPr>
    </a:lvl1pPr>
    <a:lvl2pPr marL="457200" algn="l" rtl="0" fontAlgn="base">
      <a:spcBef>
        <a:spcPct val="0"/>
      </a:spcBef>
      <a:spcAft>
        <a:spcPct val="0"/>
      </a:spcAft>
      <a:defRPr kern="1200">
        <a:solidFill>
          <a:schemeClr val="tx1"/>
        </a:solidFill>
        <a:latin typeface="Calibri" pitchFamily="34" charset="0"/>
        <a:ea typeface="宋体" charset="-122"/>
        <a:cs typeface="+mn-cs"/>
      </a:defRPr>
    </a:lvl2pPr>
    <a:lvl3pPr marL="914400" algn="l" rtl="0" fontAlgn="base">
      <a:spcBef>
        <a:spcPct val="0"/>
      </a:spcBef>
      <a:spcAft>
        <a:spcPct val="0"/>
      </a:spcAft>
      <a:defRPr kern="1200">
        <a:solidFill>
          <a:schemeClr val="tx1"/>
        </a:solidFill>
        <a:latin typeface="Calibri" pitchFamily="34" charset="0"/>
        <a:ea typeface="宋体" charset="-122"/>
        <a:cs typeface="+mn-cs"/>
      </a:defRPr>
    </a:lvl3pPr>
    <a:lvl4pPr marL="1371600" algn="l" rtl="0" fontAlgn="base">
      <a:spcBef>
        <a:spcPct val="0"/>
      </a:spcBef>
      <a:spcAft>
        <a:spcPct val="0"/>
      </a:spcAft>
      <a:defRPr kern="1200">
        <a:solidFill>
          <a:schemeClr val="tx1"/>
        </a:solidFill>
        <a:latin typeface="Calibri" pitchFamily="34" charset="0"/>
        <a:ea typeface="宋体" charset="-122"/>
        <a:cs typeface="+mn-cs"/>
      </a:defRPr>
    </a:lvl4pPr>
    <a:lvl5pPr marL="1828800" algn="l" rtl="0" fontAlgn="base">
      <a:spcBef>
        <a:spcPct val="0"/>
      </a:spcBef>
      <a:spcAft>
        <a:spcPct val="0"/>
      </a:spcAft>
      <a:defRPr kern="1200">
        <a:solidFill>
          <a:schemeClr val="tx1"/>
        </a:solidFill>
        <a:latin typeface="Calibri" pitchFamily="34" charset="0"/>
        <a:ea typeface="宋体" charset="-122"/>
        <a:cs typeface="+mn-cs"/>
      </a:defRPr>
    </a:lvl5pPr>
    <a:lvl6pPr marL="2286000" algn="l" defTabSz="914400" rtl="0" eaLnBrk="1" latinLnBrk="0" hangingPunct="1">
      <a:defRPr kern="1200">
        <a:solidFill>
          <a:schemeClr val="tx1"/>
        </a:solidFill>
        <a:latin typeface="Calibri" pitchFamily="34" charset="0"/>
        <a:ea typeface="宋体" charset="-122"/>
        <a:cs typeface="+mn-cs"/>
      </a:defRPr>
    </a:lvl6pPr>
    <a:lvl7pPr marL="2743200" algn="l" defTabSz="914400" rtl="0" eaLnBrk="1" latinLnBrk="0" hangingPunct="1">
      <a:defRPr kern="1200">
        <a:solidFill>
          <a:schemeClr val="tx1"/>
        </a:solidFill>
        <a:latin typeface="Calibri" pitchFamily="34" charset="0"/>
        <a:ea typeface="宋体" charset="-122"/>
        <a:cs typeface="+mn-cs"/>
      </a:defRPr>
    </a:lvl7pPr>
    <a:lvl8pPr marL="3200400" algn="l" defTabSz="914400" rtl="0" eaLnBrk="1" latinLnBrk="0" hangingPunct="1">
      <a:defRPr kern="1200">
        <a:solidFill>
          <a:schemeClr val="tx1"/>
        </a:solidFill>
        <a:latin typeface="Calibri" pitchFamily="34" charset="0"/>
        <a:ea typeface="宋体" charset="-122"/>
        <a:cs typeface="+mn-cs"/>
      </a:defRPr>
    </a:lvl8pPr>
    <a:lvl9pPr marL="3657600" algn="l" defTabSz="914400" rtl="0" eaLnBrk="1" latinLnBrk="0" hangingPunct="1">
      <a:defRPr kern="1200">
        <a:solidFill>
          <a:schemeClr val="tx1"/>
        </a:solidFill>
        <a:latin typeface="Calibri" pitchFamily="34"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3D2F5C-F20C-4978-843F-A547AD2A154E}" type="datetimeFigureOut">
              <a:rPr lang="en-US" smtClean="0"/>
              <a:pPr/>
              <a:t>10/22/2014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4B47DA-E6F6-4DED-8C00-F8963BD8A31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D2A02B-F9F3-48FB-88A2-E5CAEB2B4D3C}" type="slidenum">
              <a:rPr lang="en-US" smtClean="0"/>
              <a:pPr/>
              <a:t>33</a:t>
            </a:fld>
            <a:endParaRPr lang="en-US"/>
          </a:p>
        </p:txBody>
      </p:sp>
    </p:spTree>
    <p:extLst>
      <p:ext uri="{BB962C8B-B14F-4D97-AF65-F5344CB8AC3E}">
        <p14:creationId xmlns:p14="http://schemas.microsoft.com/office/powerpoint/2010/main" xmlns="" val="4059723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73216"/>
            <a:ext cx="7772400" cy="864096"/>
          </a:xfrm>
        </p:spPr>
        <p:txBody>
          <a:bodyPr/>
          <a:lstStyle/>
          <a:p>
            <a:r>
              <a:rPr lang="en-US" altLang="zh-CN" smtClean="0"/>
              <a:t>Click to edit Master title style</a:t>
            </a:r>
            <a:endParaRPr lang="zh-CN" altLang="en-US"/>
          </a:p>
        </p:txBody>
      </p:sp>
      <p:sp>
        <p:nvSpPr>
          <p:cNvPr id="3" name="Date Placeholder 3"/>
          <p:cNvSpPr>
            <a:spLocks noGrp="1"/>
          </p:cNvSpPr>
          <p:nvPr>
            <p:ph type="dt" sz="half" idx="10"/>
          </p:nvPr>
        </p:nvSpPr>
        <p:spPr/>
        <p:txBody>
          <a:bodyPr/>
          <a:lstStyle>
            <a:lvl1pPr>
              <a:defRPr/>
            </a:lvl1pPr>
          </a:lstStyle>
          <a:p>
            <a:fld id="{2A6D6397-8A42-4B58-A84F-F0079CFA76F6}" type="datetimeFigureOut">
              <a:rPr lang="zh-CN" altLang="en-US"/>
              <a:pPr/>
              <a:t>2014/10/22</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79BBB72F-5EB9-475E-A610-80492D2DD6CE}" type="slidenum">
              <a:rPr lang="zh-CN" altLang="en-US"/>
              <a:pPr/>
              <a:t>‹#›</a:t>
            </a:fld>
            <a:endParaRPr lang="zh-CN" altLang="en-US"/>
          </a:p>
        </p:txBody>
      </p:sp>
    </p:spTree>
  </p:cSld>
  <p:clrMapOvr>
    <a:masterClrMapping/>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lvl1pPr>
              <a:defRPr/>
            </a:lvl1pPr>
          </a:lstStyle>
          <a:p>
            <a:fld id="{C443FF8D-C1E3-48AD-9A6E-BA5D0E4D0C85}" type="datetimeFigureOut">
              <a:rPr lang="zh-CN" altLang="en-US"/>
              <a:pPr/>
              <a:t>2014/10/22</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172AA00B-D9F0-4DDA-BCD3-DCF709AEC1B8}" type="slidenum">
              <a:rPr lang="zh-CN" altLang="en-US"/>
              <a:pPr/>
              <a:t>‹#›</a:t>
            </a:fld>
            <a:endParaRPr lang="zh-CN" altLang="en-US"/>
          </a:p>
        </p:txBody>
      </p:sp>
    </p:spTree>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lvl1pPr>
              <a:defRPr/>
            </a:lvl1pPr>
          </a:lstStyle>
          <a:p>
            <a:fld id="{29C0D1E6-7206-4466-9267-87B0D35A28E6}" type="datetimeFigureOut">
              <a:rPr lang="zh-CN" altLang="en-US"/>
              <a:pPr/>
              <a:t>2014/10/22</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AB56CCF-76CC-4641-894C-7C9BDE3A99BC}" type="slidenum">
              <a:rPr lang="zh-CN" altLang="en-US"/>
              <a:pPr/>
              <a:t>‹#›</a:t>
            </a:fld>
            <a:endParaRPr lang="zh-CN" altLang="en-US"/>
          </a:p>
        </p:txBody>
      </p:sp>
    </p:spTree>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lvl1pPr>
              <a:defRPr/>
            </a:lvl1pPr>
          </a:lstStyle>
          <a:p>
            <a:fld id="{07603BD7-E144-4313-A46E-65635CC761ED}" type="datetimeFigureOut">
              <a:rPr lang="zh-CN" altLang="en-US"/>
              <a:pPr/>
              <a:t>2014/10/22</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8934E118-84DA-4CCE-A2B9-3338537E9758}" type="slidenum">
              <a:rPr lang="zh-CN" altLang="en-US"/>
              <a:pPr/>
              <a:t>‹#›</a:t>
            </a:fld>
            <a:endParaRPr lang="zh-CN" altLang="en-US"/>
          </a:p>
        </p:txBody>
      </p:sp>
    </p:spTree>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lvl1pPr>
              <a:defRPr/>
            </a:lvl1pPr>
          </a:lstStyle>
          <a:p>
            <a:fld id="{2A2C9DAC-7CA4-402F-9073-559A9924AF17}" type="datetimeFigureOut">
              <a:rPr lang="zh-CN" altLang="en-US"/>
              <a:pPr/>
              <a:t>2014/10/22</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2516081-49AF-466B-9A89-4B27DAAC2D8D}" type="slidenum">
              <a:rPr lang="zh-CN" altLang="en-US"/>
              <a:pPr/>
              <a:t>‹#›</a:t>
            </a:fld>
            <a:endParaRPr lang="zh-CN" altLang="en-US"/>
          </a:p>
        </p:txBody>
      </p:sp>
    </p:spTree>
  </p:cSld>
  <p:clrMapOvr>
    <a:masterClrMapping/>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3"/>
          <p:cNvSpPr>
            <a:spLocks noGrp="1"/>
          </p:cNvSpPr>
          <p:nvPr>
            <p:ph type="dt" sz="half" idx="10"/>
          </p:nvPr>
        </p:nvSpPr>
        <p:spPr/>
        <p:txBody>
          <a:bodyPr/>
          <a:lstStyle>
            <a:lvl1pPr>
              <a:defRPr/>
            </a:lvl1pPr>
          </a:lstStyle>
          <a:p>
            <a:fld id="{7B019301-2BE7-4321-B6AC-8031888C4D5C}" type="datetimeFigureOut">
              <a:rPr lang="zh-CN" altLang="en-US"/>
              <a:pPr/>
              <a:t>2014/10/22</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7BF437B1-4C85-4F46-98B4-89335688D6F0}" type="slidenum">
              <a:rPr lang="zh-CN" altLang="en-US"/>
              <a:pPr/>
              <a:t>‹#›</a:t>
            </a:fld>
            <a:endParaRPr lang="zh-CN" altLang="en-US"/>
          </a:p>
        </p:txBody>
      </p:sp>
    </p:spTree>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3"/>
          <p:cNvSpPr>
            <a:spLocks noGrp="1"/>
          </p:cNvSpPr>
          <p:nvPr>
            <p:ph type="dt" sz="half" idx="10"/>
          </p:nvPr>
        </p:nvSpPr>
        <p:spPr/>
        <p:txBody>
          <a:bodyPr/>
          <a:lstStyle>
            <a:lvl1pPr>
              <a:defRPr/>
            </a:lvl1pPr>
          </a:lstStyle>
          <a:p>
            <a:fld id="{144A0AEB-9F90-4427-A17C-5239D84FF7A6}" type="datetimeFigureOut">
              <a:rPr lang="zh-CN" altLang="en-US"/>
              <a:pPr/>
              <a:t>2014/10/22</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4D6EACEA-48AF-4C2C-A098-B1065712472E}" type="slidenum">
              <a:rPr lang="zh-CN" altLang="en-US"/>
              <a:pPr/>
              <a:t>‹#›</a:t>
            </a:fld>
            <a:endParaRPr lang="zh-CN" altLang="en-US"/>
          </a:p>
        </p:txBody>
      </p:sp>
    </p:spTree>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3"/>
          <p:cNvSpPr>
            <a:spLocks noGrp="1"/>
          </p:cNvSpPr>
          <p:nvPr>
            <p:ph type="dt" sz="half" idx="10"/>
          </p:nvPr>
        </p:nvSpPr>
        <p:spPr/>
        <p:txBody>
          <a:bodyPr/>
          <a:lstStyle>
            <a:lvl1pPr>
              <a:defRPr/>
            </a:lvl1pPr>
          </a:lstStyle>
          <a:p>
            <a:fld id="{503867A2-3CDD-444D-958A-91FDE8C982E6}" type="datetimeFigureOut">
              <a:rPr lang="zh-CN" altLang="en-US"/>
              <a:pPr/>
              <a:t>2014/10/22</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768EA94A-DE93-4A11-85CF-B6E3F46BC27E}" type="slidenum">
              <a:rPr lang="zh-CN" altLang="en-US"/>
              <a:pPr/>
              <a:t>‹#›</a:t>
            </a:fld>
            <a:endParaRPr lang="zh-CN" altLang="en-US"/>
          </a:p>
        </p:txBody>
      </p:sp>
    </p:spTree>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0F3DF89-47DE-401E-B61F-0DFE0E001F13}" type="datetimeFigureOut">
              <a:rPr lang="zh-CN" altLang="en-US"/>
              <a:pPr/>
              <a:t>2014/10/22</a:t>
            </a:fld>
            <a:endParaRPr lang="zh-CN" altLang="en-US"/>
          </a:p>
        </p:txBody>
      </p:sp>
      <p:sp>
        <p:nvSpPr>
          <p:cNvPr id="3" name="Footer Placeholder 4"/>
          <p:cNvSpPr>
            <a:spLocks noGrp="1"/>
          </p:cNvSpPr>
          <p:nvPr>
            <p:ph type="ftr" sz="quarter" idx="11"/>
          </p:nvPr>
        </p:nvSpPr>
        <p:spPr/>
        <p:txBody>
          <a:bodyPr/>
          <a:lstStyle>
            <a:lvl1pPr>
              <a:defRPr/>
            </a:lvl1pPr>
          </a:lstStyle>
          <a:p>
            <a:endParaRPr lang="zh-CN" altLang="en-US"/>
          </a:p>
        </p:txBody>
      </p:sp>
      <p:sp>
        <p:nvSpPr>
          <p:cNvPr id="4" name="Slide Number Placeholder 5"/>
          <p:cNvSpPr>
            <a:spLocks noGrp="1"/>
          </p:cNvSpPr>
          <p:nvPr>
            <p:ph type="sldNum" sz="quarter" idx="12"/>
          </p:nvPr>
        </p:nvSpPr>
        <p:spPr/>
        <p:txBody>
          <a:bodyPr/>
          <a:lstStyle>
            <a:lvl1pPr>
              <a:defRPr/>
            </a:lvl1pPr>
          </a:lstStyle>
          <a:p>
            <a:fld id="{7E2CD546-21F8-4459-807A-DA0FB1C73F26}" type="slidenum">
              <a:rPr lang="zh-CN" altLang="en-US"/>
              <a:pPr/>
              <a:t>‹#›</a:t>
            </a:fld>
            <a:endParaRPr lang="zh-CN" altLang="en-US"/>
          </a:p>
        </p:txBody>
      </p:sp>
    </p:spTree>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3"/>
          <p:cNvSpPr>
            <a:spLocks noGrp="1"/>
          </p:cNvSpPr>
          <p:nvPr>
            <p:ph type="dt" sz="half" idx="10"/>
          </p:nvPr>
        </p:nvSpPr>
        <p:spPr/>
        <p:txBody>
          <a:bodyPr/>
          <a:lstStyle>
            <a:lvl1pPr>
              <a:defRPr/>
            </a:lvl1pPr>
          </a:lstStyle>
          <a:p>
            <a:fld id="{8805FE54-FA8B-4497-B57D-8D8099D76174}" type="datetimeFigureOut">
              <a:rPr lang="zh-CN" altLang="en-US"/>
              <a:pPr/>
              <a:t>2014/10/22</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A7065ADB-7F40-48E8-AFBB-2FCC9A0093C5}" type="slidenum">
              <a:rPr lang="zh-CN" altLang="en-US"/>
              <a:pPr/>
              <a:t>‹#›</a:t>
            </a:fld>
            <a:endParaRPr lang="zh-CN" altLang="en-US"/>
          </a:p>
        </p:txBody>
      </p:sp>
    </p:spTree>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zh-CN" noProof="0" smtClean="0"/>
              <a:t>Click icon to add picture</a:t>
            </a:r>
            <a:endParaRPr lang="zh-CN" alt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3"/>
          <p:cNvSpPr>
            <a:spLocks noGrp="1"/>
          </p:cNvSpPr>
          <p:nvPr>
            <p:ph type="dt" sz="half" idx="10"/>
          </p:nvPr>
        </p:nvSpPr>
        <p:spPr/>
        <p:txBody>
          <a:bodyPr/>
          <a:lstStyle>
            <a:lvl1pPr>
              <a:defRPr/>
            </a:lvl1pPr>
          </a:lstStyle>
          <a:p>
            <a:fld id="{702CBB53-BFFC-470F-8A7F-E55D1FF84D7B}" type="datetimeFigureOut">
              <a:rPr lang="zh-CN" altLang="en-US"/>
              <a:pPr/>
              <a:t>2014/10/22</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76086BCA-571E-4AD2-A30B-2E9D1112A276}" type="slidenum">
              <a:rPr lang="zh-CN" altLang="en-US"/>
              <a:pPr/>
              <a:t>‹#›</a:t>
            </a:fld>
            <a:endParaRPr lang="zh-CN" altLang="en-US"/>
          </a:p>
        </p:txBody>
      </p:sp>
    </p:spTree>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15888"/>
            <a:ext cx="8229600" cy="720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endParaRPr lang="zh-CN" altLang="en-US" smtClean="0"/>
          </a:p>
        </p:txBody>
      </p:sp>
      <p:sp>
        <p:nvSpPr>
          <p:cNvPr id="1027" name="Text Placeholder 2"/>
          <p:cNvSpPr>
            <a:spLocks noGrp="1"/>
          </p:cNvSpPr>
          <p:nvPr>
            <p:ph type="body" idx="1"/>
          </p:nvPr>
        </p:nvSpPr>
        <p:spPr bwMode="auto">
          <a:xfrm>
            <a:off x="457200" y="1125538"/>
            <a:ext cx="8229600" cy="500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B0B9E125-AB3C-4E57-9C68-3A4A3B0F3987}" type="datetimeFigureOut">
              <a:rPr lang="zh-CN" altLang="en-US"/>
              <a:pPr/>
              <a:t>2014/10/22</a:t>
            </a:fld>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7E8D133B-CD55-4EE4-B5E8-508AD1AAA933}"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split orient="vert"/>
  </p:transition>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ea typeface="宋体" charset="-122"/>
        </a:defRPr>
      </a:lvl2pPr>
      <a:lvl3pPr algn="ctr" rtl="0" eaLnBrk="1" fontAlgn="base" hangingPunct="1">
        <a:spcBef>
          <a:spcPct val="0"/>
        </a:spcBef>
        <a:spcAft>
          <a:spcPct val="0"/>
        </a:spcAft>
        <a:defRPr sz="4400">
          <a:solidFill>
            <a:schemeClr val="tx1"/>
          </a:solidFill>
          <a:latin typeface="Calibri" pitchFamily="34" charset="0"/>
          <a:ea typeface="宋体" charset="-122"/>
        </a:defRPr>
      </a:lvl3pPr>
      <a:lvl4pPr algn="ctr" rtl="0" eaLnBrk="1" fontAlgn="base" hangingPunct="1">
        <a:spcBef>
          <a:spcPct val="0"/>
        </a:spcBef>
        <a:spcAft>
          <a:spcPct val="0"/>
        </a:spcAft>
        <a:defRPr sz="4400">
          <a:solidFill>
            <a:schemeClr val="tx1"/>
          </a:solidFill>
          <a:latin typeface="Calibri" pitchFamily="34" charset="0"/>
          <a:ea typeface="宋体" charset="-122"/>
        </a:defRPr>
      </a:lvl4pPr>
      <a:lvl5pPr algn="ctr" rtl="0" eaLnBrk="1" fontAlgn="base" hangingPunct="1">
        <a:spcBef>
          <a:spcPct val="0"/>
        </a:spcBef>
        <a:spcAft>
          <a:spcPct val="0"/>
        </a:spcAft>
        <a:defRPr sz="4400">
          <a:solidFill>
            <a:schemeClr val="tx1"/>
          </a:solidFill>
          <a:latin typeface="Calibri" pitchFamily="34" charset="0"/>
          <a:ea typeface="宋体" charset="-122"/>
        </a:defRPr>
      </a:lvl5pPr>
      <a:lvl6pPr marL="457200" algn="ctr" rtl="0" eaLnBrk="1" fontAlgn="base" hangingPunct="1">
        <a:spcBef>
          <a:spcPct val="0"/>
        </a:spcBef>
        <a:spcAft>
          <a:spcPct val="0"/>
        </a:spcAft>
        <a:defRPr sz="4400">
          <a:solidFill>
            <a:schemeClr val="tx1"/>
          </a:solidFill>
          <a:latin typeface="Calibri" pitchFamily="34" charset="0"/>
          <a:ea typeface="宋体" charset="-122"/>
        </a:defRPr>
      </a:lvl6pPr>
      <a:lvl7pPr marL="914400" algn="ctr" rtl="0" eaLnBrk="1" fontAlgn="base" hangingPunct="1">
        <a:spcBef>
          <a:spcPct val="0"/>
        </a:spcBef>
        <a:spcAft>
          <a:spcPct val="0"/>
        </a:spcAft>
        <a:defRPr sz="4400">
          <a:solidFill>
            <a:schemeClr val="tx1"/>
          </a:solidFill>
          <a:latin typeface="Calibri" pitchFamily="34" charset="0"/>
          <a:ea typeface="宋体" charset="-122"/>
        </a:defRPr>
      </a:lvl7pPr>
      <a:lvl8pPr marL="1371600" algn="ctr" rtl="0" eaLnBrk="1" fontAlgn="base" hangingPunct="1">
        <a:spcBef>
          <a:spcPct val="0"/>
        </a:spcBef>
        <a:spcAft>
          <a:spcPct val="0"/>
        </a:spcAft>
        <a:defRPr sz="4400">
          <a:solidFill>
            <a:schemeClr val="tx1"/>
          </a:solidFill>
          <a:latin typeface="Calibri" pitchFamily="34" charset="0"/>
          <a:ea typeface="宋体" charset="-122"/>
        </a:defRPr>
      </a:lvl8pPr>
      <a:lvl9pPr marL="1828800" algn="ctr" rtl="0" eaLnBrk="1" fontAlgn="base" hangingPunct="1">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5373688"/>
            <a:ext cx="7772400" cy="863600"/>
          </a:xfrm>
        </p:spPr>
        <p:txBody>
          <a:bodyPr/>
          <a:lstStyle/>
          <a:p>
            <a:r>
              <a:rPr lang="en-US" altLang="zh-CN" dirty="0" smtClean="0"/>
              <a:t>In The Name of God</a:t>
            </a:r>
            <a:endParaRPr lang="zh-CN" altLang="en-US" dirty="0" smtClean="0"/>
          </a:p>
        </p:txBody>
      </p:sp>
      <p:sp>
        <p:nvSpPr>
          <p:cNvPr id="3" name="Subtitle 2"/>
          <p:cNvSpPr>
            <a:spLocks noGrp="1"/>
          </p:cNvSpPr>
          <p:nvPr>
            <p:ph type="subTitle" idx="4294967295"/>
          </p:nvPr>
        </p:nvSpPr>
        <p:spPr>
          <a:xfrm>
            <a:off x="684213" y="6165850"/>
            <a:ext cx="7775575" cy="576263"/>
          </a:xfrm>
        </p:spPr>
        <p:txBody>
          <a:bodyPr>
            <a:normAutofit/>
          </a:bodyPr>
          <a:lstStyle/>
          <a:p>
            <a:pPr marL="0" indent="0" algn="ctr">
              <a:lnSpc>
                <a:spcPct val="90000"/>
              </a:lnSpc>
              <a:buFont typeface="Arial" charset="0"/>
              <a:buNone/>
            </a:pPr>
            <a:r>
              <a:rPr lang="en-US" altLang="zh-CN" b="1" dirty="0" smtClean="0">
                <a:solidFill>
                  <a:srgbClr val="002060"/>
                </a:solidFill>
              </a:rPr>
              <a:t>Thesis Presentation</a:t>
            </a:r>
            <a:endParaRPr lang="zh-CN" altLang="en-US" b="1" dirty="0" smtClean="0">
              <a:solidFill>
                <a:srgbClr val="002060"/>
              </a:solidFill>
            </a:endParaRPr>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اهداف کاربردی</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847850"/>
            <a:ext cx="8458200" cy="4629150"/>
          </a:xfrm>
        </p:spPr>
        <p:txBody>
          <a:bodyPr/>
          <a:lstStyle/>
          <a:p>
            <a:pPr algn="just" rtl="1">
              <a:lnSpc>
                <a:spcPct val="150000"/>
              </a:lnSpc>
              <a:buFont typeface="Wingdings" pitchFamily="2" charset="2"/>
              <a:buChar char="Ø"/>
            </a:pPr>
            <a:r>
              <a:rPr lang="fa-IR" altLang="en-US" dirty="0" smtClean="0">
                <a:solidFill>
                  <a:srgbClr val="2A002A"/>
                </a:solidFill>
                <a:cs typeface="B Zar" pitchFamily="2" charset="-78"/>
              </a:rPr>
              <a:t>دستیابی به روش های درمانی بهتر جهت ریشه کنی هلیکوباکتر پیلوری در افراد با نارسایی کلیوی</a:t>
            </a:r>
          </a:p>
          <a:p>
            <a:pPr algn="just" rtl="1">
              <a:buFont typeface="Wingdings" pitchFamily="2" charset="2"/>
              <a:buChar char="Ø"/>
            </a:pPr>
            <a:endParaRPr lang="fa-IR" altLang="en-US" sz="3200" dirty="0" smtClean="0">
              <a:solidFill>
                <a:srgbClr val="2A002A"/>
              </a:solidFill>
              <a:cs typeface="B Za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فرضیات پژوهش</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657350"/>
            <a:ext cx="8458200" cy="4819650"/>
          </a:xfrm>
        </p:spPr>
        <p:txBody>
          <a:bodyPr/>
          <a:lstStyle/>
          <a:p>
            <a:pPr algn="just" rtl="1">
              <a:buNone/>
            </a:pPr>
            <a:r>
              <a:rPr lang="fa-IR" altLang="en-US" sz="3200" dirty="0" smtClean="0">
                <a:solidFill>
                  <a:srgbClr val="2A002A"/>
                </a:solidFill>
                <a:cs typeface="B Zar" pitchFamily="2" charset="-78"/>
              </a:rPr>
              <a:t>1</a:t>
            </a:r>
            <a:r>
              <a:rPr lang="fa-IR" altLang="en-US" dirty="0" smtClean="0">
                <a:solidFill>
                  <a:srgbClr val="2A002A"/>
                </a:solidFill>
                <a:cs typeface="B Zar" pitchFamily="2" charset="-78"/>
              </a:rPr>
              <a:t>- میزان ریشه کنی هلیکوباکتر پیلوری در گروه های مورد بررسی چقدر است؟</a:t>
            </a:r>
          </a:p>
          <a:p>
            <a:pPr algn="just" rtl="1">
              <a:buNone/>
            </a:pPr>
            <a:r>
              <a:rPr lang="fa-IR" altLang="en-US" dirty="0" smtClean="0">
                <a:solidFill>
                  <a:srgbClr val="2A002A"/>
                </a:solidFill>
                <a:cs typeface="B Zar" pitchFamily="2" charset="-78"/>
              </a:rPr>
              <a:t>2- ریشه کنی هلیکوباکتر پیلوری با کلیرانس کراتینین در بیماران مبتلا به زخم پپتیک ارتباط معناداری ندارد.</a:t>
            </a:r>
          </a:p>
          <a:p>
            <a:pPr algn="just" rtl="1">
              <a:buNone/>
            </a:pPr>
            <a:r>
              <a:rPr lang="fa-IR" altLang="en-US" dirty="0" smtClean="0">
                <a:solidFill>
                  <a:srgbClr val="2A002A"/>
                </a:solidFill>
                <a:cs typeface="B Zar" pitchFamily="2" charset="-78"/>
              </a:rPr>
              <a:t>3- ریشه کنی هلیکوباکتر پیلوری در بیماران مبتلا به زخم پپتیک با جنس ارتباط معناداری ندارد.</a:t>
            </a:r>
          </a:p>
          <a:p>
            <a:pPr algn="just" rtl="1">
              <a:buNone/>
            </a:pPr>
            <a:r>
              <a:rPr lang="fa-IR" altLang="en-US" dirty="0" smtClean="0">
                <a:solidFill>
                  <a:srgbClr val="2A002A"/>
                </a:solidFill>
                <a:cs typeface="B Zar" pitchFamily="2" charset="-78"/>
              </a:rPr>
              <a:t>4- ریشه کنی هلیکوباکتر پیلوری در بیماران مبتلا به زخم پپتیک با    </a:t>
            </a:r>
            <a:r>
              <a:rPr lang="en-US" altLang="en-US" sz="2800" dirty="0" smtClean="0">
                <a:solidFill>
                  <a:srgbClr val="2A002A"/>
                </a:solidFill>
                <a:latin typeface="Times New Roman" pitchFamily="18" charset="0"/>
                <a:cs typeface="Times New Roman" pitchFamily="18" charset="0"/>
              </a:rPr>
              <a:t>BMI </a:t>
            </a:r>
            <a:r>
              <a:rPr lang="fa-IR" altLang="en-US" dirty="0" smtClean="0">
                <a:solidFill>
                  <a:srgbClr val="2A002A"/>
                </a:solidFill>
                <a:cs typeface="B Zar" pitchFamily="2" charset="-78"/>
              </a:rPr>
              <a:t>ارتباط معناداری ندارد. </a:t>
            </a:r>
          </a:p>
          <a:p>
            <a:pPr algn="just" rtl="1">
              <a:buFont typeface="Wingdings" pitchFamily="2" charset="2"/>
              <a:buChar char="Ø"/>
            </a:pPr>
            <a:endParaRPr lang="fa-IR" altLang="en-US" sz="3200" dirty="0" smtClean="0">
              <a:solidFill>
                <a:srgbClr val="2A002A"/>
              </a:solidFill>
              <a:cs typeface="B Za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76200"/>
            <a:ext cx="8229600" cy="838200"/>
          </a:xfrm>
        </p:spPr>
        <p:txBody>
          <a:bodyPr/>
          <a:lstStyle/>
          <a:p>
            <a:pPr algn="ctr"/>
            <a:r>
              <a:rPr lang="fa-IR" altLang="zh-CN" sz="4000" dirty="0" smtClean="0">
                <a:solidFill>
                  <a:srgbClr val="002060"/>
                </a:solidFill>
                <a:cs typeface="B Titr" pitchFamily="2" charset="-78"/>
              </a:rPr>
              <a:t>روش انجام پژوهش</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990600"/>
            <a:ext cx="8458200" cy="5486400"/>
          </a:xfrm>
        </p:spPr>
        <p:txBody>
          <a:bodyPr/>
          <a:lstStyle/>
          <a:p>
            <a:pPr algn="just" rtl="1">
              <a:buFont typeface="Wingdings" pitchFamily="2" charset="2"/>
              <a:buChar char="Ø"/>
            </a:pPr>
            <a:r>
              <a:rPr lang="fa-IR" altLang="en-US" sz="3200" dirty="0" smtClean="0">
                <a:solidFill>
                  <a:srgbClr val="220022"/>
                </a:solidFill>
                <a:cs typeface="B Zar" pitchFamily="2" charset="-78"/>
              </a:rPr>
              <a:t> </a:t>
            </a:r>
            <a:r>
              <a:rPr lang="fa-IR" altLang="en-US" sz="3200" b="1" dirty="0" smtClean="0">
                <a:solidFill>
                  <a:srgbClr val="C00000"/>
                </a:solidFill>
                <a:cs typeface="B Zar" pitchFamily="2" charset="-78"/>
              </a:rPr>
              <a:t>نوع مطالعه: </a:t>
            </a:r>
            <a:r>
              <a:rPr lang="fa-IR" altLang="en-US" sz="3200" dirty="0" smtClean="0">
                <a:solidFill>
                  <a:srgbClr val="220022"/>
                </a:solidFill>
                <a:cs typeface="B Zar" pitchFamily="2" charset="-78"/>
              </a:rPr>
              <a:t>به صورت کارآزمایی بالینی تصادفی یک سوکور بوده است.</a:t>
            </a:r>
          </a:p>
          <a:p>
            <a:pPr algn="just" rtl="1">
              <a:buFont typeface="Wingdings" pitchFamily="2" charset="2"/>
              <a:buChar char="Ø"/>
            </a:pPr>
            <a:r>
              <a:rPr lang="fa-IR" altLang="en-US" sz="3200" b="1" dirty="0" smtClean="0">
                <a:solidFill>
                  <a:srgbClr val="C00000"/>
                </a:solidFill>
                <a:cs typeface="B Zar" pitchFamily="2" charset="-78"/>
              </a:rPr>
              <a:t>جامعه مورد مطالعه: </a:t>
            </a:r>
            <a:r>
              <a:rPr lang="fa-IR" altLang="en-US" dirty="0" smtClean="0">
                <a:solidFill>
                  <a:srgbClr val="220022"/>
                </a:solidFill>
                <a:cs typeface="B Zar" pitchFamily="2" charset="-78"/>
              </a:rPr>
              <a:t>شامل کلیه بیماران مبتلا به زخم پپتیک مراجعه کننده به مرکز آموزشی درمانی 5 آذر شهر گرگان طی سالهای 92-1391 بود. </a:t>
            </a:r>
            <a:endParaRPr lang="fa-IR" altLang="en-US" sz="3200" dirty="0" smtClean="0">
              <a:solidFill>
                <a:srgbClr val="220022"/>
              </a:solidFill>
              <a:cs typeface="B Zar" pitchFamily="2" charset="-78"/>
            </a:endParaRPr>
          </a:p>
          <a:p>
            <a:pPr algn="just" rtl="1">
              <a:buFont typeface="Wingdings" pitchFamily="2" charset="2"/>
              <a:buChar char="Ø"/>
            </a:pPr>
            <a:r>
              <a:rPr lang="fa-IR" altLang="en-US" sz="3200" dirty="0" smtClean="0">
                <a:solidFill>
                  <a:srgbClr val="220022"/>
                </a:solidFill>
                <a:cs typeface="B Zar" pitchFamily="2" charset="-78"/>
              </a:rPr>
              <a:t> </a:t>
            </a:r>
            <a:r>
              <a:rPr lang="fa-IR" altLang="en-US" sz="3200" b="1" dirty="0" smtClean="0">
                <a:solidFill>
                  <a:srgbClr val="C00000"/>
                </a:solidFill>
                <a:cs typeface="B Zar" pitchFamily="2" charset="-78"/>
              </a:rPr>
              <a:t>حجم نمونه: </a:t>
            </a:r>
            <a:r>
              <a:rPr lang="fa-IR" altLang="en-US" dirty="0" smtClean="0">
                <a:solidFill>
                  <a:srgbClr val="220022"/>
                </a:solidFill>
                <a:cs typeface="B Zar" pitchFamily="2" charset="-78"/>
              </a:rPr>
              <a:t>با توجه به مطالعه محدود بر اساس شواهد مطالعه </a:t>
            </a:r>
            <a:r>
              <a:rPr lang="en-US" altLang="en-US" sz="2800" dirty="0" err="1" smtClean="0">
                <a:solidFill>
                  <a:srgbClr val="220022"/>
                </a:solidFill>
                <a:latin typeface="Times New Roman" pitchFamily="18" charset="0"/>
                <a:cs typeface="B Zar" pitchFamily="2" charset="-78"/>
              </a:rPr>
              <a:t>Mak</a:t>
            </a:r>
            <a:r>
              <a:rPr lang="en-US" altLang="en-US" sz="2800" dirty="0" smtClean="0">
                <a:solidFill>
                  <a:srgbClr val="220022"/>
                </a:solidFill>
                <a:latin typeface="Times New Roman" pitchFamily="18" charset="0"/>
                <a:cs typeface="B Zar" pitchFamily="2" charset="-78"/>
              </a:rPr>
              <a:t> </a:t>
            </a:r>
            <a:r>
              <a:rPr lang="fa-IR" altLang="en-US" dirty="0" smtClean="0">
                <a:solidFill>
                  <a:srgbClr val="220022"/>
                </a:solidFill>
                <a:latin typeface="Times New Roman" pitchFamily="18" charset="0"/>
                <a:cs typeface="B Zar" pitchFamily="2" charset="-78"/>
              </a:rPr>
              <a:t> در سال 2002 و</a:t>
            </a:r>
            <a:r>
              <a:rPr lang="en-US" altLang="en-US" sz="2800" dirty="0" err="1" smtClean="0">
                <a:solidFill>
                  <a:srgbClr val="220022"/>
                </a:solidFill>
                <a:latin typeface="Times New Roman" pitchFamily="18" charset="0"/>
                <a:cs typeface="B Zar" pitchFamily="2" charset="-78"/>
              </a:rPr>
              <a:t>Karari</a:t>
            </a:r>
            <a:r>
              <a:rPr lang="en-US" altLang="en-US" dirty="0" smtClean="0">
                <a:solidFill>
                  <a:srgbClr val="220022"/>
                </a:solidFill>
                <a:latin typeface="Times New Roman" pitchFamily="18" charset="0"/>
                <a:cs typeface="B Zar" pitchFamily="2" charset="-78"/>
              </a:rPr>
              <a:t> </a:t>
            </a:r>
            <a:r>
              <a:rPr lang="fa-IR" altLang="en-US" dirty="0" smtClean="0">
                <a:solidFill>
                  <a:srgbClr val="220022"/>
                </a:solidFill>
                <a:latin typeface="Times New Roman" pitchFamily="18" charset="0"/>
                <a:cs typeface="B Zar" pitchFamily="2" charset="-78"/>
              </a:rPr>
              <a:t> در سال 2000 [که صرفاً روی دو گروه مطالعه انجام گردیده و </a:t>
            </a:r>
            <a:r>
              <a:rPr lang="fa-IR" altLang="en-US" dirty="0" smtClean="0">
                <a:solidFill>
                  <a:srgbClr val="220022"/>
                </a:solidFill>
                <a:cs typeface="B Zar" pitchFamily="2" charset="-78"/>
              </a:rPr>
              <a:t>هیچ مطالعه ای به صورت همزمان روی 5 گروه انجام نشده است</a:t>
            </a:r>
            <a:r>
              <a:rPr lang="en-US" altLang="en-US" dirty="0" smtClean="0">
                <a:solidFill>
                  <a:srgbClr val="220022"/>
                </a:solidFill>
                <a:cs typeface="B Zar" pitchFamily="2" charset="-78"/>
              </a:rPr>
              <a:t>[</a:t>
            </a:r>
            <a:r>
              <a:rPr lang="fa-IR" altLang="en-US" dirty="0" smtClean="0">
                <a:solidFill>
                  <a:srgbClr val="220022"/>
                </a:solidFill>
                <a:cs typeface="B Zar" pitchFamily="2" charset="-78"/>
              </a:rPr>
              <a:t> و نیز محدودیت های موجود در تعداد بیماران، بر اساس فرمول زیر از هر گروه به طور تقریبی 30 نفر و در کل 150 نفر به عنوان حجم نمونه در نظر گرفته شد. </a:t>
            </a:r>
            <a:endParaRPr lang="fa-IR" altLang="en-US" sz="3200" dirty="0" smtClean="0">
              <a:solidFill>
                <a:srgbClr val="220022"/>
              </a:solidFill>
              <a:cs typeface="B Zar" pitchFamily="2" charset="-78"/>
            </a:endParaRPr>
          </a:p>
          <a:p>
            <a:pPr algn="just" rtl="1">
              <a:buFont typeface="Wingdings" pitchFamily="2" charset="2"/>
              <a:buChar char="Ø"/>
            </a:pPr>
            <a:endParaRPr lang="fa-IR" altLang="en-US" sz="3200" dirty="0" smtClean="0">
              <a:solidFill>
                <a:srgbClr val="220022"/>
              </a:solidFill>
              <a:cs typeface="B Zar" pitchFamily="2" charset="-78"/>
            </a:endParaRPr>
          </a:p>
          <a:p>
            <a:pPr algn="just" rtl="1">
              <a:buFont typeface="Wingdings" pitchFamily="2" charset="2"/>
              <a:buChar char="Ø"/>
            </a:pPr>
            <a:endParaRPr lang="fa-IR" altLang="en-US" sz="3200" dirty="0" smtClean="0">
              <a:solidFill>
                <a:srgbClr val="2A002A"/>
              </a:solidFill>
              <a:cs typeface="B Za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روش انجام پژوهش</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447800"/>
            <a:ext cx="8458200" cy="5029200"/>
          </a:xfrm>
        </p:spPr>
        <p:txBody>
          <a:bodyPr/>
          <a:lstStyle/>
          <a:p>
            <a:pPr algn="just" rtl="1">
              <a:buFont typeface="Wingdings" pitchFamily="2" charset="2"/>
              <a:buChar char="Ø"/>
            </a:pPr>
            <a:r>
              <a:rPr lang="fa-IR" altLang="en-US" sz="3200" b="1" dirty="0" smtClean="0">
                <a:solidFill>
                  <a:srgbClr val="3E003E"/>
                </a:solidFill>
                <a:cs typeface="B Zar" pitchFamily="2" charset="-78"/>
              </a:rPr>
              <a:t> </a:t>
            </a:r>
            <a:r>
              <a:rPr lang="fa-IR" altLang="en-US" sz="3200" b="1" dirty="0" smtClean="0">
                <a:solidFill>
                  <a:srgbClr val="C00000"/>
                </a:solidFill>
                <a:cs typeface="B Zar" pitchFamily="2" charset="-78"/>
              </a:rPr>
              <a:t>فرمول حجم نمونه:</a:t>
            </a:r>
          </a:p>
          <a:p>
            <a:pPr algn="just" rtl="1">
              <a:buFont typeface="Wingdings" pitchFamily="2" charset="2"/>
              <a:buChar char="Ø"/>
            </a:pPr>
            <a:endParaRPr lang="fa-IR" altLang="en-US" sz="3200" dirty="0" smtClean="0">
              <a:solidFill>
                <a:srgbClr val="220022"/>
              </a:solidFill>
              <a:cs typeface="B Zar" pitchFamily="2" charset="-78"/>
            </a:endParaRPr>
          </a:p>
          <a:p>
            <a:pPr algn="just" rtl="1">
              <a:buFont typeface="Wingdings" pitchFamily="2" charset="2"/>
              <a:buChar char="Ø"/>
            </a:pPr>
            <a:endParaRPr lang="fa-IR" altLang="en-US" sz="3200" dirty="0" smtClean="0">
              <a:solidFill>
                <a:srgbClr val="220022"/>
              </a:solidFill>
              <a:cs typeface="B Zar" pitchFamily="2" charset="-78"/>
            </a:endParaRPr>
          </a:p>
          <a:p>
            <a:pPr algn="just" rtl="1">
              <a:buFont typeface="Wingdings" pitchFamily="2" charset="2"/>
              <a:buChar char="Ø"/>
            </a:pPr>
            <a:endParaRPr lang="fa-IR" altLang="en-US" sz="3200" dirty="0" smtClean="0">
              <a:solidFill>
                <a:srgbClr val="2A002A"/>
              </a:solidFill>
              <a:cs typeface="B Za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just" rtl="1">
              <a:buFont typeface="Wingdings" pitchFamily="2" charset="2"/>
              <a:buChar char="Ø"/>
            </a:pPr>
            <a:r>
              <a:rPr lang="fa-IR" altLang="zh-CN" sz="2800" dirty="0" smtClean="0">
                <a:cs typeface="B Zar" pitchFamily="2" charset="-78"/>
              </a:rPr>
              <a:t>نمونه گیری به روش غیراحتمالی و در دسترس از میان بیماران انجام شد. </a:t>
            </a:r>
            <a:endParaRPr lang="fa-IR" altLang="zh-CN" sz="2800" dirty="0" smtClean="0">
              <a:solidFill>
                <a:schemeClr val="tx1"/>
              </a:solidFill>
              <a:cs typeface="B Zar" pitchFamily="2" charset="-78"/>
            </a:endParaRP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
        <p:nvSpPr>
          <p:cNvPr id="768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3793" name="Object 1"/>
          <p:cNvGraphicFramePr>
            <a:graphicFrameLocks noChangeAspect="1"/>
          </p:cNvGraphicFramePr>
          <p:nvPr/>
        </p:nvGraphicFramePr>
        <p:xfrm>
          <a:off x="533400" y="2286000"/>
          <a:ext cx="8019327" cy="1874340"/>
        </p:xfrm>
        <a:graphic>
          <a:graphicData uri="http://schemas.openxmlformats.org/presentationml/2006/ole">
            <p:oleObj spid="_x0000_s33793" name="Equation" r:id="rId3" imgW="2451100" imgH="571500" progId="Equation.3">
              <p:embed/>
            </p:oleObj>
          </a:graphicData>
        </a:graphic>
      </p:graphicFrame>
      <p:pic>
        <p:nvPicPr>
          <p:cNvPr id="8" name="Picture 7" descr="C:\Users\Acer\Desktop\2.png"/>
          <p:cNvPicPr/>
          <p:nvPr/>
        </p:nvPicPr>
        <p:blipFill>
          <a:blip r:embed="rId4" cstate="print"/>
          <a:srcRect/>
          <a:stretch>
            <a:fillRect/>
          </a:stretch>
        </p:blipFill>
        <p:spPr bwMode="auto">
          <a:xfrm>
            <a:off x="762000" y="4343400"/>
            <a:ext cx="1905000" cy="762000"/>
          </a:xfrm>
          <a:prstGeom prst="rect">
            <a:avLst/>
          </a:prstGeom>
          <a:noFill/>
          <a:ln w="9525">
            <a:noFill/>
            <a:miter lim="800000"/>
            <a:headEnd/>
            <a:tailEnd/>
          </a:ln>
        </p:spPr>
      </p:pic>
      <p:pic>
        <p:nvPicPr>
          <p:cNvPr id="9" name="Picture 8" descr="C:\Users\Acer\Desktop\Untitled.png"/>
          <p:cNvPicPr/>
          <p:nvPr/>
        </p:nvPicPr>
        <p:blipFill>
          <a:blip r:embed="rId5" cstate="print"/>
          <a:srcRect/>
          <a:stretch>
            <a:fillRect/>
          </a:stretch>
        </p:blipFill>
        <p:spPr bwMode="auto">
          <a:xfrm>
            <a:off x="762000" y="5181600"/>
            <a:ext cx="1828800" cy="609600"/>
          </a:xfrm>
          <a:prstGeom prst="rect">
            <a:avLst/>
          </a:prstGeom>
          <a:noFill/>
          <a:ln w="9525">
            <a:noFill/>
            <a:miter lim="800000"/>
            <a:headEnd/>
            <a:tailEnd/>
          </a:ln>
        </p:spPr>
      </p:pic>
    </p:spTree>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روش انجام پژوهش</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295400"/>
            <a:ext cx="8458200" cy="5181600"/>
          </a:xfrm>
        </p:spPr>
        <p:txBody>
          <a:bodyPr/>
          <a:lstStyle/>
          <a:p>
            <a:pPr algn="just" rtl="1">
              <a:buFont typeface="Wingdings" pitchFamily="2" charset="2"/>
              <a:buChar char="Ø"/>
            </a:pPr>
            <a:r>
              <a:rPr lang="fa-IR" sz="2800" dirty="0" smtClean="0">
                <a:cs typeface="B Zar" pitchFamily="2" charset="-78"/>
              </a:rPr>
              <a:t>در </a:t>
            </a:r>
            <a:r>
              <a:rPr lang="ar-SA" sz="2800" dirty="0" smtClean="0">
                <a:cs typeface="B Zar" pitchFamily="2" charset="-78"/>
              </a:rPr>
              <a:t>این</a:t>
            </a:r>
            <a:r>
              <a:rPr lang="ar-SA" sz="2800" b="1" dirty="0" smtClean="0">
                <a:cs typeface="B Zar" pitchFamily="2" charset="-78"/>
              </a:rPr>
              <a:t> </a:t>
            </a:r>
            <a:r>
              <a:rPr lang="ar-SA" sz="2800" dirty="0" smtClean="0">
                <a:cs typeface="B Zar" pitchFamily="2" charset="-78"/>
              </a:rPr>
              <a:t>مطالعه کارآزمایی بالینی تصادفی بیماران مبتلا به زخم پپتیک که اخیراً بیماریشان با اندوسکوپی تشخیص داده شده و وجود </a:t>
            </a:r>
            <a:r>
              <a:rPr lang="en-US" sz="2800" dirty="0" smtClean="0">
                <a:cs typeface="B Zar" pitchFamily="2" charset="-78"/>
              </a:rPr>
              <a:t>HP</a:t>
            </a:r>
            <a:r>
              <a:rPr lang="ar-SA" sz="2800" dirty="0" smtClean="0">
                <a:cs typeface="B Zar" pitchFamily="2" charset="-78"/>
              </a:rPr>
              <a:t> در نمونه آنتروم آن ها با تست سریع اوره آز(</a:t>
            </a:r>
            <a:r>
              <a:rPr lang="en-US" sz="2800" dirty="0" smtClean="0">
                <a:cs typeface="B Zar" pitchFamily="2" charset="-78"/>
              </a:rPr>
              <a:t>RUT</a:t>
            </a:r>
            <a:r>
              <a:rPr lang="ar-SA" sz="2800" dirty="0" smtClean="0">
                <a:cs typeface="B Zar" pitchFamily="2" charset="-78"/>
              </a:rPr>
              <a:t>) تأیید گردید، برای مطالعه انتخاب شدند.</a:t>
            </a:r>
            <a:endParaRPr lang="fa-IR" sz="2800" dirty="0" smtClean="0">
              <a:cs typeface="B Zar" pitchFamily="2" charset="-78"/>
            </a:endParaRPr>
          </a:p>
          <a:p>
            <a:pPr algn="just" rtl="1">
              <a:buFont typeface="Wingdings" pitchFamily="2" charset="2"/>
              <a:buChar char="Ø"/>
            </a:pPr>
            <a:r>
              <a:rPr lang="ar-SA" sz="2800" dirty="0" smtClean="0">
                <a:cs typeface="B Zar" pitchFamily="2" charset="-78"/>
              </a:rPr>
              <a:t> پس از اخذ رضایت کتبی آگاهانه، 150 بیمار واجد شرایط که معیارهای خروج از مطالعه را نداشتند، وارد مطالعه شدند. ابتدا مشخصات دموگرافیک بیماران از قبیل سن و جنس ثبت گردید. سپس قد و وزن افراد اندازه گیری شد. </a:t>
            </a:r>
            <a:endParaRPr lang="fa-IR" sz="2800" dirty="0" smtClean="0">
              <a:cs typeface="B Zar" pitchFamily="2" charset="-78"/>
            </a:endParaRPr>
          </a:p>
          <a:p>
            <a:pPr algn="just" rtl="1">
              <a:buFont typeface="Wingdings" pitchFamily="2" charset="2"/>
              <a:buChar char="Ø"/>
            </a:pPr>
            <a:r>
              <a:rPr lang="ar-SA" sz="2800" dirty="0" smtClean="0">
                <a:cs typeface="B Zar" pitchFamily="2" charset="-78"/>
              </a:rPr>
              <a:t>وزن افراد با حداقل لباس و بدون کفش با ترازوی استاندارد </a:t>
            </a:r>
            <a:r>
              <a:rPr lang="en-US" sz="2800" dirty="0" err="1" smtClean="0">
                <a:cs typeface="B Zar" pitchFamily="2" charset="-78"/>
              </a:rPr>
              <a:t>Seca</a:t>
            </a:r>
            <a:r>
              <a:rPr lang="ar-SA" sz="2800" dirty="0" smtClean="0">
                <a:cs typeface="B Zar" pitchFamily="2" charset="-78"/>
              </a:rPr>
              <a:t> و با دقت </a:t>
            </a:r>
            <a:r>
              <a:rPr lang="fa-IR" sz="2800" dirty="0" smtClean="0">
                <a:cs typeface="B Zar" pitchFamily="2" charset="-78"/>
              </a:rPr>
              <a:t>0/1</a:t>
            </a:r>
            <a:r>
              <a:rPr lang="ar-SA" sz="2800" dirty="0" smtClean="0">
                <a:cs typeface="B Zar" pitchFamily="2" charset="-78"/>
              </a:rPr>
              <a:t> کیلوگرم اندازه گیری شد. قد افراد نیز در حالت ایستاده به طوری که پشت سر، شانه ها، باسن و پاشنه پا از پشت مماس با دیوار بود، با قدسنج دیواری استاندارد </a:t>
            </a:r>
            <a:r>
              <a:rPr lang="en-US" sz="2800" dirty="0" err="1" smtClean="0">
                <a:cs typeface="B Zar" pitchFamily="2" charset="-78"/>
              </a:rPr>
              <a:t>Seca</a:t>
            </a:r>
            <a:r>
              <a:rPr lang="ar-SA" sz="2800" dirty="0" smtClean="0">
                <a:cs typeface="B Zar" pitchFamily="2" charset="-78"/>
              </a:rPr>
              <a:t> و با دقت </a:t>
            </a:r>
            <a:r>
              <a:rPr lang="fa-IR" sz="2800" dirty="0" smtClean="0">
                <a:cs typeface="B Zar" pitchFamily="2" charset="-78"/>
              </a:rPr>
              <a:t>0/1</a:t>
            </a:r>
            <a:r>
              <a:rPr lang="ar-SA" sz="2800" dirty="0" smtClean="0">
                <a:cs typeface="B Zar" pitchFamily="2" charset="-78"/>
              </a:rPr>
              <a:t> سانتی متر اندازه گیری گردید. </a:t>
            </a:r>
            <a:endParaRPr lang="fa-IR" altLang="en-US" sz="2800" dirty="0" smtClean="0">
              <a:solidFill>
                <a:srgbClr val="220022"/>
              </a:solidFill>
              <a:cs typeface="B Zar" pitchFamily="2" charset="-78"/>
            </a:endParaRPr>
          </a:p>
          <a:p>
            <a:pPr algn="just" rtl="1">
              <a:buFont typeface="Wingdings" pitchFamily="2" charset="2"/>
              <a:buChar char="Ø"/>
            </a:pPr>
            <a:endParaRPr lang="fa-IR" altLang="en-US" sz="3200" dirty="0" smtClean="0">
              <a:solidFill>
                <a:srgbClr val="2A002A"/>
              </a:solidFill>
              <a:cs typeface="B Za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روش انجام پژوهش</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219200"/>
            <a:ext cx="8572500" cy="5105400"/>
          </a:xfrm>
        </p:spPr>
        <p:txBody>
          <a:bodyPr/>
          <a:lstStyle/>
          <a:p>
            <a:pPr algn="just" rtl="1">
              <a:buFont typeface="Wingdings" pitchFamily="2" charset="2"/>
              <a:buChar char="Ø"/>
            </a:pPr>
            <a:r>
              <a:rPr lang="ar-SA" sz="2800" dirty="0" smtClean="0">
                <a:cs typeface="B Zar" pitchFamily="2" charset="-78"/>
              </a:rPr>
              <a:t>بر اساس داده های حاصل اندازه گیری قد و وزن بیماران، شاخص توده بدنی(</a:t>
            </a:r>
            <a:r>
              <a:rPr lang="en-US" sz="2800" dirty="0" smtClean="0">
                <a:cs typeface="B Zar" pitchFamily="2" charset="-78"/>
              </a:rPr>
              <a:t>Body Mass Index=BMI</a:t>
            </a:r>
            <a:r>
              <a:rPr lang="ar-SA" sz="2800" dirty="0" smtClean="0">
                <a:cs typeface="B Zar" pitchFamily="2" charset="-78"/>
              </a:rPr>
              <a:t>) برای هر یک از آن ها محاسبه شد.</a:t>
            </a:r>
            <a:endParaRPr lang="fa-IR" sz="2800" dirty="0" smtClean="0">
              <a:cs typeface="B Zar" pitchFamily="2" charset="-78"/>
            </a:endParaRPr>
          </a:p>
          <a:p>
            <a:pPr algn="just" rtl="1">
              <a:buFont typeface="Wingdings" pitchFamily="2" charset="2"/>
              <a:buChar char="Ø"/>
            </a:pPr>
            <a:r>
              <a:rPr lang="ar-SA" sz="2800" dirty="0" smtClean="0">
                <a:cs typeface="B Zar" pitchFamily="2" charset="-78"/>
              </a:rPr>
              <a:t>سپس بیماران در 5 گروه بر اساس کلیرانس کراتینین(</a:t>
            </a:r>
            <a:r>
              <a:rPr lang="en-US" sz="2800" dirty="0" err="1" smtClean="0">
                <a:cs typeface="B Zar" pitchFamily="2" charset="-78"/>
              </a:rPr>
              <a:t>CrCl</a:t>
            </a:r>
            <a:r>
              <a:rPr lang="ar-SA" sz="2800" dirty="0" smtClean="0">
                <a:cs typeface="B Zar" pitchFamily="2" charset="-78"/>
              </a:rPr>
              <a:t>) در 5 گروه(گروه </a:t>
            </a:r>
            <a:r>
              <a:rPr lang="en-US" sz="2800" dirty="0" smtClean="0">
                <a:cs typeface="B Zar" pitchFamily="2" charset="-78"/>
              </a:rPr>
              <a:t>A</a:t>
            </a:r>
            <a:r>
              <a:rPr lang="ar-SA" sz="2800" dirty="0" smtClean="0">
                <a:cs typeface="B Zar" pitchFamily="2" charset="-78"/>
              </a:rPr>
              <a:t>: </a:t>
            </a:r>
            <a:r>
              <a:rPr lang="en-US" sz="2800" dirty="0" err="1" smtClean="0">
                <a:cs typeface="B Zar" pitchFamily="2" charset="-78"/>
              </a:rPr>
              <a:t>CrCl</a:t>
            </a:r>
            <a:r>
              <a:rPr lang="ar-SA" sz="2800" dirty="0" smtClean="0">
                <a:cs typeface="B Zar" pitchFamily="2" charset="-78"/>
              </a:rPr>
              <a:t> بالای </a:t>
            </a:r>
            <a:r>
              <a:rPr lang="en-US" sz="2800" dirty="0" smtClean="0">
                <a:cs typeface="B Zar" pitchFamily="2" charset="-78"/>
              </a:rPr>
              <a:t>cc/min</a:t>
            </a:r>
            <a:r>
              <a:rPr lang="ar-SA" sz="2800" dirty="0" smtClean="0">
                <a:cs typeface="B Zar" pitchFamily="2" charset="-78"/>
              </a:rPr>
              <a:t>90؛ گروه </a:t>
            </a:r>
            <a:r>
              <a:rPr lang="en-US" sz="2800" dirty="0" smtClean="0">
                <a:cs typeface="B Zar" pitchFamily="2" charset="-78"/>
              </a:rPr>
              <a:t>B</a:t>
            </a:r>
            <a:r>
              <a:rPr lang="ar-SA" sz="2800" dirty="0" smtClean="0">
                <a:cs typeface="B Zar" pitchFamily="2" charset="-78"/>
              </a:rPr>
              <a:t>: </a:t>
            </a:r>
            <a:r>
              <a:rPr lang="en-US" sz="2800" dirty="0" err="1" smtClean="0">
                <a:cs typeface="B Zar" pitchFamily="2" charset="-78"/>
              </a:rPr>
              <a:t>CrCl</a:t>
            </a:r>
            <a:r>
              <a:rPr lang="ar-SA" sz="2800" dirty="0" smtClean="0">
                <a:cs typeface="B Zar" pitchFamily="2" charset="-78"/>
              </a:rPr>
              <a:t> بین 89-60؛ گروه </a:t>
            </a:r>
            <a:r>
              <a:rPr lang="en-US" sz="2800" dirty="0" smtClean="0">
                <a:cs typeface="B Zar" pitchFamily="2" charset="-78"/>
              </a:rPr>
              <a:t>C</a:t>
            </a:r>
            <a:r>
              <a:rPr lang="ar-SA" sz="2800" dirty="0" smtClean="0">
                <a:cs typeface="B Zar" pitchFamily="2" charset="-78"/>
              </a:rPr>
              <a:t>: </a:t>
            </a:r>
            <a:r>
              <a:rPr lang="en-US" sz="2800" dirty="0" err="1" smtClean="0">
                <a:cs typeface="B Zar" pitchFamily="2" charset="-78"/>
              </a:rPr>
              <a:t>CrCl</a:t>
            </a:r>
            <a:r>
              <a:rPr lang="ar-SA" sz="2800" dirty="0" smtClean="0">
                <a:cs typeface="B Zar" pitchFamily="2" charset="-78"/>
              </a:rPr>
              <a:t> بین 59-30؛ گروه </a:t>
            </a:r>
            <a:r>
              <a:rPr lang="en-US" sz="2800" dirty="0" smtClean="0">
                <a:cs typeface="B Zar" pitchFamily="2" charset="-78"/>
              </a:rPr>
              <a:t>D</a:t>
            </a:r>
            <a:r>
              <a:rPr lang="ar-SA" sz="2800" dirty="0" smtClean="0">
                <a:cs typeface="B Zar" pitchFamily="2" charset="-78"/>
              </a:rPr>
              <a:t>: </a:t>
            </a:r>
            <a:r>
              <a:rPr lang="en-US" sz="2800" dirty="0" err="1" smtClean="0">
                <a:cs typeface="B Zar" pitchFamily="2" charset="-78"/>
              </a:rPr>
              <a:t>CrCl</a:t>
            </a:r>
            <a:r>
              <a:rPr lang="ar-SA" sz="2800" dirty="0" smtClean="0">
                <a:cs typeface="B Zar" pitchFamily="2" charset="-78"/>
              </a:rPr>
              <a:t> کلیرانس کراتینین زیر </a:t>
            </a:r>
            <a:r>
              <a:rPr lang="en-US" sz="2800" dirty="0" smtClean="0">
                <a:cs typeface="B Zar" pitchFamily="2" charset="-78"/>
              </a:rPr>
              <a:t>cc/min</a:t>
            </a:r>
            <a:r>
              <a:rPr lang="ar-SA" sz="2800" dirty="0" smtClean="0">
                <a:cs typeface="B Zar" pitchFamily="2" charset="-78"/>
              </a:rPr>
              <a:t>30 بدون نیاز به دیالیز؛ گروه </a:t>
            </a:r>
            <a:r>
              <a:rPr lang="en-US" sz="2800" dirty="0" smtClean="0">
                <a:cs typeface="B Zar" pitchFamily="2" charset="-78"/>
              </a:rPr>
              <a:t>E</a:t>
            </a:r>
            <a:r>
              <a:rPr lang="ar-SA" sz="2800" dirty="0" smtClean="0">
                <a:cs typeface="B Zar" pitchFamily="2" charset="-78"/>
              </a:rPr>
              <a:t>: بیماران همودیالیزی) تقسیم شدند. </a:t>
            </a:r>
            <a:endParaRPr lang="fa-IR" sz="2800" dirty="0" smtClean="0">
              <a:cs typeface="B Zar" pitchFamily="2" charset="-78"/>
            </a:endParaRPr>
          </a:p>
          <a:p>
            <a:pPr algn="just" rtl="1">
              <a:buFont typeface="Wingdings" pitchFamily="2" charset="2"/>
              <a:buChar char="Ø"/>
            </a:pPr>
            <a:r>
              <a:rPr lang="ar-SA" sz="2800" dirty="0" smtClean="0">
                <a:cs typeface="B Zar" pitchFamily="2" charset="-78"/>
              </a:rPr>
              <a:t>کلیرانس کراتینین بر اساس جمع آوری ادرار 24 ساعته و طبق فرمول </a:t>
            </a:r>
            <a:r>
              <a:rPr lang="en-US" sz="2800" dirty="0" smtClean="0">
                <a:cs typeface="B Zar" pitchFamily="2" charset="-78"/>
              </a:rPr>
              <a:t>]</a:t>
            </a:r>
            <a:r>
              <a:rPr lang="ar-SA" sz="2800" dirty="0" smtClean="0">
                <a:cs typeface="B Zar" pitchFamily="2" charset="-78"/>
              </a:rPr>
              <a:t>(</a:t>
            </a:r>
            <a:r>
              <a:rPr lang="en-US" sz="2800" dirty="0" smtClean="0">
                <a:cs typeface="B Zar" pitchFamily="2" charset="-78"/>
              </a:rPr>
              <a:t>cc/min</a:t>
            </a:r>
            <a:r>
              <a:rPr lang="ar-SA" sz="2800" dirty="0" smtClean="0">
                <a:cs typeface="B Zar" pitchFamily="2" charset="-78"/>
              </a:rPr>
              <a:t>)حجم ادرار × (</a:t>
            </a:r>
            <a:r>
              <a:rPr lang="en-US" sz="2800" dirty="0" smtClean="0">
                <a:cs typeface="B Zar" pitchFamily="2" charset="-78"/>
              </a:rPr>
              <a:t>Cr </a:t>
            </a:r>
            <a:r>
              <a:rPr lang="ar-SA" sz="2800" dirty="0" smtClean="0">
                <a:cs typeface="B Zar" pitchFamily="2" charset="-78"/>
              </a:rPr>
              <a:t>سرم/</a:t>
            </a:r>
            <a:r>
              <a:rPr lang="en-US" sz="2800" dirty="0" smtClean="0">
                <a:cs typeface="B Zar" pitchFamily="2" charset="-78"/>
              </a:rPr>
              <a:t>Cr</a:t>
            </a:r>
            <a:r>
              <a:rPr lang="ar-SA" sz="2800" dirty="0" smtClean="0">
                <a:cs typeface="B Zar" pitchFamily="2" charset="-78"/>
              </a:rPr>
              <a:t> ادرار)</a:t>
            </a:r>
            <a:r>
              <a:rPr lang="en-US" sz="2800" dirty="0" smtClean="0">
                <a:cs typeface="B Zar" pitchFamily="2" charset="-78"/>
              </a:rPr>
              <a:t>[</a:t>
            </a:r>
            <a:r>
              <a:rPr lang="ar-SA" sz="2800" dirty="0" smtClean="0">
                <a:cs typeface="B Zar" pitchFamily="2" charset="-78"/>
              </a:rPr>
              <a:t> اندازه گیری گردید. </a:t>
            </a:r>
            <a:endParaRPr lang="fa-IR" sz="2800" dirty="0" smtClean="0">
              <a:cs typeface="B Zar" pitchFamily="2" charset="-78"/>
            </a:endParaRPr>
          </a:p>
          <a:p>
            <a:pPr algn="just" rtl="1">
              <a:buFont typeface="Wingdings" pitchFamily="2" charset="2"/>
              <a:buChar char="Ø"/>
            </a:pPr>
            <a:r>
              <a:rPr lang="ar-SA" sz="2800" dirty="0" smtClean="0">
                <a:cs typeface="B Zar" pitchFamily="2" charset="-78"/>
              </a:rPr>
              <a:t>برای کلیه بیماران، رژیم استاندارد 14 روزه 3 دارویی </a:t>
            </a:r>
            <a:r>
              <a:rPr lang="en-US" sz="2800" dirty="0" smtClean="0">
                <a:cs typeface="B Zar" pitchFamily="2" charset="-78"/>
              </a:rPr>
              <a:t>mg</a:t>
            </a:r>
            <a:r>
              <a:rPr lang="ar-SA" sz="2800" dirty="0" smtClean="0">
                <a:cs typeface="B Zar" pitchFamily="2" charset="-78"/>
              </a:rPr>
              <a:t>20 امپرازول، </a:t>
            </a:r>
            <a:r>
              <a:rPr lang="en-US" sz="2800" dirty="0" smtClean="0">
                <a:cs typeface="B Zar" pitchFamily="2" charset="-78"/>
              </a:rPr>
              <a:t>mg</a:t>
            </a:r>
            <a:r>
              <a:rPr lang="ar-SA" sz="2800" dirty="0" smtClean="0">
                <a:cs typeface="B Zar" pitchFamily="2" charset="-78"/>
              </a:rPr>
              <a:t>500 کلاریترومایسین و </a:t>
            </a:r>
            <a:r>
              <a:rPr lang="en-US" sz="2800" dirty="0" smtClean="0">
                <a:cs typeface="B Zar" pitchFamily="2" charset="-78"/>
              </a:rPr>
              <a:t>mg</a:t>
            </a:r>
            <a:r>
              <a:rPr lang="ar-SA" sz="2800" dirty="0" smtClean="0">
                <a:cs typeface="B Zar" pitchFamily="2" charset="-78"/>
              </a:rPr>
              <a:t>1000 آموکسی سیلین به صورت 2 بار در روزتجویز شد. در مواردی که کلیرانس کراتینین زیر30 بود، دوز کلاری ترومایسین و آموکسی سیلین به میزان 50% کاهش داده شد.</a:t>
            </a:r>
            <a:endParaRPr lang="fa-IR" sz="2800" b="1" kern="0" dirty="0" smtClean="0">
              <a:solidFill>
                <a:srgbClr val="2A002A"/>
              </a:solidFill>
              <a:cs typeface="B Za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روش انجام پژوهش</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524000"/>
            <a:ext cx="8572500" cy="4953000"/>
          </a:xfrm>
        </p:spPr>
        <p:txBody>
          <a:bodyPr/>
          <a:lstStyle/>
          <a:p>
            <a:pPr algn="just" rtl="1">
              <a:buFont typeface="Wingdings" pitchFamily="2" charset="2"/>
              <a:buChar char="Ø"/>
            </a:pPr>
            <a:r>
              <a:rPr lang="ar-SA" sz="2800" dirty="0" smtClean="0">
                <a:cs typeface="B Zar" pitchFamily="2" charset="-78"/>
              </a:rPr>
              <a:t>همچنین کلیرانس کراتینین در افراد مورد بررسی از 3 ماه قبل و حین انجام مطالعه در همان گروه تعیین شده باید ثابت باقی می ماند. پس از گذشت 6 هفته از اتمام درمان، با انجام تست اوره تنفسی(</a:t>
            </a:r>
            <a:r>
              <a:rPr lang="en-US" sz="2800" dirty="0" err="1" smtClean="0">
                <a:cs typeface="B Zar" pitchFamily="2" charset="-78"/>
              </a:rPr>
              <a:t>UBT</a:t>
            </a:r>
            <a:r>
              <a:rPr lang="ar-SA" sz="2800" dirty="0" smtClean="0">
                <a:cs typeface="B Zar" pitchFamily="2" charset="-78"/>
              </a:rPr>
              <a:t>) میزان ریشه کنی </a:t>
            </a:r>
            <a:r>
              <a:rPr lang="en-US" sz="2800" dirty="0" smtClean="0">
                <a:cs typeface="B Zar" pitchFamily="2" charset="-78"/>
              </a:rPr>
              <a:t>HP</a:t>
            </a:r>
            <a:r>
              <a:rPr lang="ar-SA" sz="2800" dirty="0" smtClean="0">
                <a:cs typeface="B Zar" pitchFamily="2" charset="-78"/>
              </a:rPr>
              <a:t> در گروه های مختلف ارزیابی و با یکدیگر مقایسه گردید.</a:t>
            </a:r>
            <a:endParaRPr lang="fa-IR" sz="2800" dirty="0" smtClean="0">
              <a:cs typeface="B Zar" pitchFamily="2" charset="-78"/>
            </a:endParaRPr>
          </a:p>
          <a:p>
            <a:pPr algn="just" rtl="1">
              <a:buFont typeface="Wingdings" pitchFamily="2" charset="2"/>
              <a:buChar char="Ø"/>
            </a:pPr>
            <a:r>
              <a:rPr lang="fa-IR" altLang="en-US" sz="2800" dirty="0" smtClean="0">
                <a:solidFill>
                  <a:srgbClr val="220022"/>
                </a:solidFill>
                <a:cs typeface="B Zar" pitchFamily="2" charset="-78"/>
              </a:rPr>
              <a:t> </a:t>
            </a:r>
            <a:r>
              <a:rPr lang="fa-IR" altLang="en-US" sz="2800" b="1" dirty="0" smtClean="0">
                <a:solidFill>
                  <a:srgbClr val="3E003E"/>
                </a:solidFill>
                <a:cs typeface="B Zar" pitchFamily="2" charset="-78"/>
              </a:rPr>
              <a:t>معیارهای ورود  و خروج مطالعه:</a:t>
            </a:r>
          </a:p>
          <a:p>
            <a:pPr algn="just" rtl="1">
              <a:buFont typeface="Wingdings" pitchFamily="2" charset="2"/>
              <a:buChar char="ü"/>
            </a:pPr>
            <a:r>
              <a:rPr lang="fa-IR" sz="2800" dirty="0" smtClean="0">
                <a:cs typeface="B Zar" pitchFamily="2" charset="-78"/>
              </a:rPr>
              <a:t> معیارهای ورود به مطالعه شامل ابتلا به زخم پپتیک با تشخیص اندوسکوپیک و اثبات عفونت </a:t>
            </a:r>
            <a:r>
              <a:rPr lang="en-US" sz="2800" dirty="0" smtClean="0">
                <a:cs typeface="B Zar" pitchFamily="2" charset="-78"/>
              </a:rPr>
              <a:t>HP </a:t>
            </a:r>
            <a:r>
              <a:rPr lang="ar-SA" sz="2800" dirty="0" smtClean="0">
                <a:cs typeface="B Zar" pitchFamily="2" charset="-78"/>
              </a:rPr>
              <a:t>با تست</a:t>
            </a:r>
            <a:r>
              <a:rPr lang="en-US" sz="2800" dirty="0" smtClean="0">
                <a:cs typeface="B Zar" pitchFamily="2" charset="-78"/>
              </a:rPr>
              <a:t>RUT </a:t>
            </a:r>
            <a:r>
              <a:rPr lang="fa-IR" sz="2800" dirty="0" smtClean="0">
                <a:cs typeface="B Zar" pitchFamily="2" charset="-78"/>
              </a:rPr>
              <a:t>و رضایت به همکاری بود. معیارهای خروج از مطالعه نیز</a:t>
            </a:r>
            <a:r>
              <a:rPr lang="ar-SA" sz="2800" dirty="0" smtClean="0">
                <a:cs typeface="B Zar" pitchFamily="2" charset="-78"/>
              </a:rPr>
              <a:t> شامل بارداری، ابتلا به کانسر و نارسایی کبدی، سابقه مصرف</a:t>
            </a:r>
            <a:r>
              <a:rPr lang="en-US" sz="2800" dirty="0" err="1" smtClean="0">
                <a:cs typeface="B Zar" pitchFamily="2" charset="-78"/>
              </a:rPr>
              <a:t>NSAIDs</a:t>
            </a:r>
            <a:r>
              <a:rPr lang="en-US" sz="2800" dirty="0" smtClean="0">
                <a:cs typeface="B Zar" pitchFamily="2" charset="-78"/>
              </a:rPr>
              <a:t> </a:t>
            </a:r>
            <a:r>
              <a:rPr lang="ar-SA" sz="2800" dirty="0" smtClean="0">
                <a:cs typeface="B Zar" pitchFamily="2" charset="-78"/>
              </a:rPr>
              <a:t>،</a:t>
            </a:r>
            <a:r>
              <a:rPr lang="en-US" sz="2800" dirty="0" smtClean="0">
                <a:cs typeface="B Zar" pitchFamily="2" charset="-78"/>
              </a:rPr>
              <a:t>PPI </a:t>
            </a:r>
            <a:r>
              <a:rPr lang="ar-SA" sz="2800" dirty="0" smtClean="0">
                <a:cs typeface="B Zar" pitchFamily="2" charset="-78"/>
              </a:rPr>
              <a:t>، بیسموت و آنتی بیوتیک ها طی 4 هفته ی اخیر، سابقه سیگار و الکل و سابقه حساسیت دارویی بود.</a:t>
            </a:r>
            <a:endParaRPr lang="fa-IR" sz="2800" dirty="0" smtClean="0">
              <a:cs typeface="B Zar" pitchFamily="2" charset="-78"/>
            </a:endParaRPr>
          </a:p>
          <a:p>
            <a:pPr algn="just" rtl="1">
              <a:buFont typeface="Wingdings" pitchFamily="2" charset="2"/>
              <a:buChar char="Ø"/>
            </a:pPr>
            <a:endParaRPr lang="en-US" sz="2800" dirty="0" smtClean="0">
              <a:cs typeface="B Zar" pitchFamily="2" charset="-78"/>
            </a:endParaRPr>
          </a:p>
          <a:p>
            <a:pPr algn="just" rtl="1">
              <a:buFont typeface="Wingdings" pitchFamily="2" charset="2"/>
              <a:buChar char="Ø"/>
            </a:pPr>
            <a:endParaRPr lang="fa-IR" sz="2800" kern="0" dirty="0" smtClean="0">
              <a:solidFill>
                <a:srgbClr val="2A002A"/>
              </a:solidFill>
              <a:cs typeface="B Za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extLst>
      <p:ext uri="{BB962C8B-B14F-4D97-AF65-F5344CB8AC3E}">
        <p14:creationId xmlns:p14="http://schemas.microsoft.com/office/powerpoint/2010/main" xmlns="" val="3268438113"/>
      </p:ext>
    </p:extLst>
  </p:cSld>
  <p:clrMapOvr>
    <a:masterClrMapping/>
  </p:clrMapOvr>
  <p:transition>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روش انجام پژوهش</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295400"/>
            <a:ext cx="8458200" cy="4953000"/>
          </a:xfrm>
        </p:spPr>
        <p:txBody>
          <a:bodyPr/>
          <a:lstStyle/>
          <a:p>
            <a:pPr algn="just" rtl="1">
              <a:buFont typeface="Wingdings" pitchFamily="2" charset="2"/>
              <a:buChar char="Ø"/>
            </a:pPr>
            <a:r>
              <a:rPr lang="fa-IR" altLang="en-US" sz="3200" dirty="0" smtClean="0">
                <a:solidFill>
                  <a:srgbClr val="220022"/>
                </a:solidFill>
                <a:cs typeface="B Zar" pitchFamily="2" charset="-78"/>
              </a:rPr>
              <a:t> </a:t>
            </a:r>
            <a:r>
              <a:rPr lang="en-US" altLang="en-US" sz="3200" dirty="0" smtClean="0">
                <a:solidFill>
                  <a:srgbClr val="220022"/>
                </a:solidFill>
                <a:cs typeface="B Zar" pitchFamily="2" charset="-78"/>
              </a:rPr>
              <a:t> </a:t>
            </a:r>
            <a:r>
              <a:rPr lang="fa-IR" altLang="en-US" sz="3200" b="1" dirty="0" smtClean="0">
                <a:solidFill>
                  <a:srgbClr val="C00000"/>
                </a:solidFill>
                <a:cs typeface="B Zar" pitchFamily="2" charset="-78"/>
              </a:rPr>
              <a:t>روش تجزیه و تحلیل داده ها: </a:t>
            </a:r>
          </a:p>
          <a:p>
            <a:pPr algn="just" rtl="1">
              <a:buFont typeface="Wingdings" pitchFamily="2" charset="2"/>
              <a:buChar char="ü"/>
            </a:pPr>
            <a:r>
              <a:rPr lang="ar-SA" sz="2800" dirty="0" smtClean="0">
                <a:cs typeface="B Zar" pitchFamily="2" charset="-78"/>
              </a:rPr>
              <a:t>داده های جمع آوری شده پس از کدبندی و ورود با نرم افزار آماری </a:t>
            </a:r>
            <a:r>
              <a:rPr lang="en-US" sz="2800" dirty="0" err="1" smtClean="0">
                <a:cs typeface="B Zar" pitchFamily="2" charset="-78"/>
              </a:rPr>
              <a:t>SPSS</a:t>
            </a:r>
            <a:r>
              <a:rPr lang="en-US" sz="2800" dirty="0" smtClean="0">
                <a:cs typeface="B Zar" pitchFamily="2" charset="-78"/>
              </a:rPr>
              <a:t>-16</a:t>
            </a:r>
            <a:r>
              <a:rPr lang="fa-IR" sz="2800" dirty="0" smtClean="0">
                <a:cs typeface="B Zar" pitchFamily="2" charset="-78"/>
              </a:rPr>
              <a:t> مورد تجزیه و تحلیل قرار گرفت. </a:t>
            </a:r>
            <a:r>
              <a:rPr lang="ar-SA" sz="2800" dirty="0" smtClean="0">
                <a:cs typeface="B Zar" pitchFamily="2" charset="-78"/>
              </a:rPr>
              <a:t>برای توصیف داده ها از فراوانی، درصد، میانگین و انحراف معیار استفاده شد. </a:t>
            </a:r>
            <a:endParaRPr lang="fa-IR" sz="2800" dirty="0" smtClean="0">
              <a:cs typeface="B Zar" pitchFamily="2" charset="-78"/>
            </a:endParaRPr>
          </a:p>
          <a:p>
            <a:pPr algn="just" rtl="1">
              <a:buFont typeface="Wingdings" pitchFamily="2" charset="2"/>
              <a:buChar char="ü"/>
            </a:pPr>
            <a:r>
              <a:rPr lang="fa-IR" sz="2800" dirty="0" smtClean="0">
                <a:cs typeface="B Zar" pitchFamily="2" charset="-78"/>
              </a:rPr>
              <a:t>براي مقايسه سن، جنس، قد، وزن و</a:t>
            </a:r>
            <a:r>
              <a:rPr lang="en-US" sz="2800" dirty="0" smtClean="0">
                <a:cs typeface="B Zar" pitchFamily="2" charset="-78"/>
              </a:rPr>
              <a:t> BMI </a:t>
            </a:r>
            <a:r>
              <a:rPr lang="fa-IR" sz="2800" dirty="0" smtClean="0">
                <a:cs typeface="B Zar" pitchFamily="2" charset="-78"/>
              </a:rPr>
              <a:t>بین گروه های مورد بررسی از آزمون کای دو(</a:t>
            </a:r>
            <a:r>
              <a:rPr lang="fa-IR" sz="2800" baseline="30000" dirty="0" smtClean="0">
                <a:cs typeface="B Zar" pitchFamily="2" charset="-78"/>
              </a:rPr>
              <a:t>2</a:t>
            </a:r>
            <a:r>
              <a:rPr lang="fa-IR" sz="2800" dirty="0" smtClean="0">
                <a:cs typeface="B Zar" pitchFamily="2" charset="-78"/>
              </a:rPr>
              <a:t>χ) و آنالیز واریانس یک طرفه(</a:t>
            </a:r>
            <a:r>
              <a:rPr lang="en-US" sz="2800" dirty="0" smtClean="0">
                <a:cs typeface="B Zar" pitchFamily="2" charset="-78"/>
              </a:rPr>
              <a:t>ANOVA</a:t>
            </a:r>
            <a:r>
              <a:rPr lang="fa-IR" sz="2800" dirty="0" smtClean="0">
                <a:cs typeface="B Zar" pitchFamily="2" charset="-78"/>
              </a:rPr>
              <a:t>) استفاده گردید. برای مقایسه میزان ریشه کنی </a:t>
            </a:r>
            <a:r>
              <a:rPr lang="en-US" sz="2800" dirty="0" smtClean="0">
                <a:cs typeface="B Zar" pitchFamily="2" charset="-78"/>
              </a:rPr>
              <a:t>HP</a:t>
            </a:r>
            <a:r>
              <a:rPr lang="fa-IR" sz="2800" dirty="0" smtClean="0">
                <a:cs typeface="B Zar" pitchFamily="2" charset="-78"/>
              </a:rPr>
              <a:t> و نتیجه تست</a:t>
            </a:r>
            <a:r>
              <a:rPr lang="en-US" sz="2800" dirty="0" smtClean="0">
                <a:cs typeface="B Zar" pitchFamily="2" charset="-78"/>
              </a:rPr>
              <a:t> </a:t>
            </a:r>
            <a:r>
              <a:rPr lang="en-US" sz="2800" dirty="0" err="1" smtClean="0">
                <a:cs typeface="B Zar" pitchFamily="2" charset="-78"/>
              </a:rPr>
              <a:t>UBT</a:t>
            </a:r>
            <a:r>
              <a:rPr lang="en-US" sz="2800" dirty="0" smtClean="0">
                <a:cs typeface="B Zar" pitchFamily="2" charset="-78"/>
              </a:rPr>
              <a:t> </a:t>
            </a:r>
            <a:r>
              <a:rPr lang="fa-IR" sz="2800" dirty="0" smtClean="0">
                <a:cs typeface="B Zar" pitchFamily="2" charset="-78"/>
              </a:rPr>
              <a:t>بین گروه های مورد بررسی، آزمون کای دو(</a:t>
            </a:r>
            <a:r>
              <a:rPr lang="fa-IR" sz="2800" baseline="30000" dirty="0" smtClean="0">
                <a:cs typeface="B Zar" pitchFamily="2" charset="-78"/>
              </a:rPr>
              <a:t>2</a:t>
            </a:r>
            <a:r>
              <a:rPr lang="fa-IR" sz="2800" dirty="0" smtClean="0">
                <a:cs typeface="B Zar" pitchFamily="2" charset="-78"/>
              </a:rPr>
              <a:t>χ) مورد استفاده قرار گرفت. برای بررسی ارتباط ریشه کنی </a:t>
            </a:r>
            <a:r>
              <a:rPr lang="en-US" sz="2800" dirty="0" smtClean="0">
                <a:cs typeface="B Zar" pitchFamily="2" charset="-78"/>
              </a:rPr>
              <a:t>HP</a:t>
            </a:r>
            <a:r>
              <a:rPr lang="fa-IR" sz="2800" dirty="0" smtClean="0">
                <a:cs typeface="B Zar" pitchFamily="2" charset="-78"/>
              </a:rPr>
              <a:t> با کلیرانس کراتینین، متغیرهای دموگرافیک و آنتروپومتریک نیز از مدل رگرسیون لجستیک استفاده شد. </a:t>
            </a:r>
          </a:p>
          <a:p>
            <a:pPr algn="just" rtl="1">
              <a:buFont typeface="Wingdings" pitchFamily="2" charset="2"/>
              <a:buChar char="ü"/>
            </a:pPr>
            <a:r>
              <a:rPr lang="fa-IR" sz="2800" dirty="0" smtClean="0">
                <a:cs typeface="B Zar" pitchFamily="2" charset="-78"/>
              </a:rPr>
              <a:t>جداول و نمودارها برای توصیف توزیع داده ها رسم گردید. </a:t>
            </a:r>
            <a:r>
              <a:rPr lang="ar-SA" sz="2800" dirty="0" smtClean="0">
                <a:cs typeface="B Zar" pitchFamily="2" charset="-78"/>
              </a:rPr>
              <a:t>سطح معنی داری در کلیه آزمون ها برابر </a:t>
            </a:r>
            <a:r>
              <a:rPr lang="fa-IR" sz="2800" dirty="0" smtClean="0">
                <a:cs typeface="B Zar" pitchFamily="2" charset="-78"/>
              </a:rPr>
              <a:t>0/05</a:t>
            </a:r>
            <a:r>
              <a:rPr lang="ar-SA" sz="2800" dirty="0" smtClean="0">
                <a:cs typeface="B Zar" pitchFamily="2" charset="-78"/>
              </a:rPr>
              <a:t> در نظر گرفته  شد.</a:t>
            </a:r>
            <a:endParaRPr lang="fa-IR" sz="3600" b="1" kern="0" dirty="0" smtClean="0">
              <a:solidFill>
                <a:srgbClr val="2A002A"/>
              </a:solidFill>
              <a:cs typeface="B Za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نتایج پژوهش</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409700"/>
            <a:ext cx="8458200" cy="5067300"/>
          </a:xfrm>
        </p:spPr>
        <p:txBody>
          <a:bodyPr/>
          <a:lstStyle/>
          <a:p>
            <a:pPr algn="just" rtl="1">
              <a:buFont typeface="Wingdings" pitchFamily="2" charset="2"/>
              <a:buChar char="Ø"/>
            </a:pPr>
            <a:r>
              <a:rPr lang="ar-SA" dirty="0" smtClean="0">
                <a:cs typeface="B Zar" pitchFamily="2" charset="-78"/>
              </a:rPr>
              <a:t>از مجموع 150 بیمار شرکت کننده، 18 نفر به علت عدم مراجعه جهت پیگیری، از مطالعه حذف و در نهایت 132 بیمار مورد بررسی قرار گرفتند. </a:t>
            </a:r>
            <a:endParaRPr lang="fa-IR" dirty="0" smtClean="0">
              <a:cs typeface="B Zar" pitchFamily="2" charset="-78"/>
            </a:endParaRPr>
          </a:p>
          <a:p>
            <a:pPr algn="just" rtl="1">
              <a:buFont typeface="Wingdings" pitchFamily="2" charset="2"/>
              <a:buChar char="Ø"/>
            </a:pPr>
            <a:r>
              <a:rPr lang="ar-SA" dirty="0" smtClean="0">
                <a:cs typeface="B Zar" pitchFamily="2" charset="-78"/>
              </a:rPr>
              <a:t>میانگین سنی بیماران مورد بررسی، </a:t>
            </a:r>
            <a:r>
              <a:rPr lang="fa-IR" dirty="0" smtClean="0">
                <a:cs typeface="B Zar" pitchFamily="2" charset="-78"/>
              </a:rPr>
              <a:t>12/20</a:t>
            </a:r>
            <a:r>
              <a:rPr lang="ar-SA" dirty="0" smtClean="0">
                <a:cs typeface="B Zar" pitchFamily="2" charset="-78"/>
              </a:rPr>
              <a:t>±</a:t>
            </a:r>
            <a:r>
              <a:rPr lang="fa-IR" dirty="0" smtClean="0">
                <a:cs typeface="B Zar" pitchFamily="2" charset="-78"/>
              </a:rPr>
              <a:t>84/44</a:t>
            </a:r>
            <a:r>
              <a:rPr lang="ar-SA" dirty="0" smtClean="0">
                <a:cs typeface="B Zar" pitchFamily="2" charset="-78"/>
              </a:rPr>
              <a:t> سال بود. 64 نفر(</a:t>
            </a:r>
            <a:r>
              <a:rPr lang="fa-IR" dirty="0" smtClean="0">
                <a:cs typeface="B Zar" pitchFamily="2" charset="-78"/>
              </a:rPr>
              <a:t>48/5</a:t>
            </a:r>
            <a:r>
              <a:rPr lang="ar-SA" dirty="0" smtClean="0">
                <a:cs typeface="B Zar" pitchFamily="2" charset="-78"/>
              </a:rPr>
              <a:t>%) از آن ها مذکر و 68 نفر(</a:t>
            </a:r>
            <a:r>
              <a:rPr lang="fa-IR" dirty="0" smtClean="0">
                <a:cs typeface="B Zar" pitchFamily="2" charset="-78"/>
              </a:rPr>
              <a:t>51/5</a:t>
            </a:r>
            <a:r>
              <a:rPr lang="ar-SA" dirty="0" smtClean="0">
                <a:cs typeface="B Zar" pitchFamily="2" charset="-78"/>
              </a:rPr>
              <a:t>%) مؤنث بودند. از نظر شاخص توده بدنی(</a:t>
            </a:r>
            <a:r>
              <a:rPr lang="en-US" dirty="0" smtClean="0">
                <a:cs typeface="B Zar" pitchFamily="2" charset="-78"/>
              </a:rPr>
              <a:t>BMI</a:t>
            </a:r>
            <a:r>
              <a:rPr lang="ar-SA" dirty="0" smtClean="0">
                <a:cs typeface="B Zar" pitchFamily="2" charset="-78"/>
              </a:rPr>
              <a:t>)، </a:t>
            </a:r>
            <a:r>
              <a:rPr lang="fa-IR" dirty="0" smtClean="0">
                <a:cs typeface="B Zar" pitchFamily="2" charset="-78"/>
              </a:rPr>
              <a:t>9/8</a:t>
            </a:r>
            <a:r>
              <a:rPr lang="ar-SA" dirty="0" smtClean="0">
                <a:cs typeface="B Zar" pitchFamily="2" charset="-78"/>
              </a:rPr>
              <a:t>% بیماران کمتر از مقادیر نرمال و </a:t>
            </a:r>
            <a:r>
              <a:rPr lang="fa-IR" dirty="0" smtClean="0">
                <a:cs typeface="B Zar" pitchFamily="2" charset="-78"/>
              </a:rPr>
              <a:t>34/8</a:t>
            </a:r>
            <a:r>
              <a:rPr lang="ar-SA" dirty="0" smtClean="0">
                <a:cs typeface="B Zar" pitchFamily="2" charset="-78"/>
              </a:rPr>
              <a:t>% طبیعی، </a:t>
            </a:r>
            <a:r>
              <a:rPr lang="fa-IR" dirty="0" smtClean="0">
                <a:cs typeface="B Zar" pitchFamily="2" charset="-78"/>
              </a:rPr>
              <a:t>43/9</a:t>
            </a:r>
            <a:r>
              <a:rPr lang="ar-SA" dirty="0" smtClean="0">
                <a:cs typeface="B Zar" pitchFamily="2" charset="-78"/>
              </a:rPr>
              <a:t>% با اضافه وزن و </a:t>
            </a:r>
            <a:r>
              <a:rPr lang="fa-IR" dirty="0" smtClean="0">
                <a:cs typeface="B Zar" pitchFamily="2" charset="-78"/>
              </a:rPr>
              <a:t>11/4</a:t>
            </a:r>
            <a:r>
              <a:rPr lang="ar-SA" dirty="0" smtClean="0">
                <a:cs typeface="B Zar" pitchFamily="2" charset="-78"/>
              </a:rPr>
              <a:t>% آنها نیز چاق بودند. </a:t>
            </a:r>
            <a:endParaRPr lang="fa-IR" dirty="0" smtClean="0">
              <a:cs typeface="B Zar" pitchFamily="2" charset="-78"/>
            </a:endParaRPr>
          </a:p>
          <a:p>
            <a:pPr algn="just" rtl="1">
              <a:buFont typeface="Wingdings" pitchFamily="2" charset="2"/>
              <a:buChar char="Ø"/>
            </a:pPr>
            <a:r>
              <a:rPr lang="ar-SA" dirty="0" smtClean="0">
                <a:cs typeface="B Zar" pitchFamily="2" charset="-78"/>
              </a:rPr>
              <a:t>همچنین بررسی نتایج </a:t>
            </a:r>
            <a:r>
              <a:rPr lang="en-US" dirty="0" err="1" smtClean="0">
                <a:cs typeface="B Zar" pitchFamily="2" charset="-78"/>
              </a:rPr>
              <a:t>UBT</a:t>
            </a:r>
            <a:r>
              <a:rPr lang="ar-SA" dirty="0" smtClean="0">
                <a:cs typeface="B Zar" pitchFamily="2" charset="-78"/>
              </a:rPr>
              <a:t> 6 هفته بعد از درمان نشان داد که در </a:t>
            </a:r>
            <a:r>
              <a:rPr lang="fa-IR" dirty="0" smtClean="0">
                <a:cs typeface="B Zar" pitchFamily="2" charset="-78"/>
              </a:rPr>
              <a:t>82/6</a:t>
            </a:r>
            <a:r>
              <a:rPr lang="ar-SA" dirty="0" smtClean="0">
                <a:cs typeface="B Zar" pitchFamily="2" charset="-78"/>
              </a:rPr>
              <a:t>%(109 نفر) بیماران، </a:t>
            </a:r>
            <a:r>
              <a:rPr lang="en-US" dirty="0" err="1" smtClean="0">
                <a:cs typeface="B Zar" pitchFamily="2" charset="-78"/>
              </a:rPr>
              <a:t>UBT</a:t>
            </a:r>
            <a:r>
              <a:rPr lang="ar-SA" dirty="0" smtClean="0">
                <a:cs typeface="B Zar" pitchFamily="2" charset="-78"/>
              </a:rPr>
              <a:t> منفی و در </a:t>
            </a:r>
            <a:r>
              <a:rPr lang="fa-IR" dirty="0" smtClean="0">
                <a:cs typeface="B Zar" pitchFamily="2" charset="-78"/>
              </a:rPr>
              <a:t>17/4</a:t>
            </a:r>
            <a:r>
              <a:rPr lang="ar-SA" dirty="0" smtClean="0">
                <a:cs typeface="B Zar" pitchFamily="2" charset="-78"/>
              </a:rPr>
              <a:t>%(23 نفر) نیز </a:t>
            </a:r>
            <a:r>
              <a:rPr lang="en-US" dirty="0" err="1" smtClean="0">
                <a:cs typeface="B Zar" pitchFamily="2" charset="-78"/>
              </a:rPr>
              <a:t>UBT</a:t>
            </a:r>
            <a:r>
              <a:rPr lang="ar-SA" dirty="0" smtClean="0">
                <a:cs typeface="B Zar" pitchFamily="2" charset="-78"/>
              </a:rPr>
              <a:t> مثبت بودند</a:t>
            </a:r>
            <a:r>
              <a:rPr lang="fa-IR" dirty="0" smtClean="0">
                <a:cs typeface="B Zar" pitchFamily="2" charset="-78"/>
              </a:rPr>
              <a:t>.</a:t>
            </a:r>
            <a:endParaRPr lang="fa-IR" altLang="en-US" b="1" dirty="0" smtClean="0">
              <a:solidFill>
                <a:srgbClr val="2A002A"/>
              </a:solidFill>
              <a:cs typeface="B Za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0"/>
            <a:ext cx="8229600" cy="838200"/>
          </a:xfrm>
        </p:spPr>
        <p:txBody>
          <a:bodyPr/>
          <a:lstStyle/>
          <a:p>
            <a:pPr algn="ctr"/>
            <a:r>
              <a:rPr lang="fa-IR" altLang="zh-CN" sz="4000" dirty="0" smtClean="0">
                <a:solidFill>
                  <a:srgbClr val="002060"/>
                </a:solidFill>
                <a:cs typeface="B Titr" pitchFamily="2" charset="-78"/>
              </a:rPr>
              <a:t>نتایج پژوهش</a:t>
            </a:r>
            <a:endParaRPr lang="zh-CN" altLang="en-US" sz="4000" dirty="0" smtClean="0">
              <a:solidFill>
                <a:srgbClr val="002060"/>
              </a:solidFill>
              <a:cs typeface="B Titr" pitchFamily="2" charset="-78"/>
            </a:endParaRPr>
          </a:p>
        </p:txBody>
      </p:sp>
      <p:pic>
        <p:nvPicPr>
          <p:cNvPr id="24577" name="Picture 1"/>
          <p:cNvPicPr>
            <a:picLocks noChangeAspect="1" noChangeArrowheads="1"/>
          </p:cNvPicPr>
          <p:nvPr/>
        </p:nvPicPr>
        <p:blipFill>
          <a:blip r:embed="rId2" cstate="print"/>
          <a:srcRect/>
          <a:stretch>
            <a:fillRect/>
          </a:stretch>
        </p:blipFill>
        <p:spPr bwMode="auto">
          <a:xfrm>
            <a:off x="0" y="1066800"/>
            <a:ext cx="9144000" cy="3760471"/>
          </a:xfrm>
          <a:prstGeom prst="rect">
            <a:avLst/>
          </a:prstGeom>
          <a:noFill/>
          <a:ln w="9525">
            <a:noFill/>
            <a:miter lim="800000"/>
            <a:headEnd/>
            <a:tailEnd/>
          </a:ln>
        </p:spPr>
      </p:pic>
    </p:spTree>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3581400" y="228600"/>
            <a:ext cx="1619250" cy="1896110"/>
          </a:xfrm>
          <a:prstGeom prst="rect">
            <a:avLst/>
          </a:prstGeom>
          <a:noFill/>
          <a:ln w="9525">
            <a:noFill/>
            <a:miter lim="800000"/>
            <a:headEnd/>
            <a:tailEnd/>
          </a:ln>
        </p:spPr>
      </p:pic>
      <p:sp>
        <p:nvSpPr>
          <p:cNvPr id="5" name="Title 1"/>
          <p:cNvSpPr txBox="1">
            <a:spLocks/>
          </p:cNvSpPr>
          <p:nvPr/>
        </p:nvSpPr>
        <p:spPr bwMode="auto">
          <a:xfrm>
            <a:off x="1752600" y="1981200"/>
            <a:ext cx="5616575" cy="2743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fa-IR" altLang="zh-CN" sz="3200" b="1" i="0" u="none" strike="noStrike" kern="1200" cap="none" spc="0" normalizeH="0" baseline="0" noProof="0" dirty="0" smtClean="0">
                <a:ln>
                  <a:noFill/>
                </a:ln>
                <a:solidFill>
                  <a:schemeClr val="tx1"/>
                </a:solidFill>
                <a:effectLst/>
                <a:uLnTx/>
                <a:uFillTx/>
                <a:latin typeface="+mj-lt"/>
                <a:ea typeface="+mj-ea"/>
                <a:cs typeface="B Titr" pitchFamily="2" charset="-78"/>
              </a:rPr>
              <a:t/>
            </a:r>
            <a:br>
              <a:rPr kumimoji="0" lang="fa-IR" altLang="zh-CN" sz="3200" b="1" i="0" u="none" strike="noStrike" kern="1200" cap="none" spc="0" normalizeH="0" baseline="0" noProof="0" dirty="0" smtClean="0">
                <a:ln>
                  <a:noFill/>
                </a:ln>
                <a:solidFill>
                  <a:schemeClr val="tx1"/>
                </a:solidFill>
                <a:effectLst/>
                <a:uLnTx/>
                <a:uFillTx/>
                <a:latin typeface="+mj-lt"/>
                <a:ea typeface="+mj-ea"/>
                <a:cs typeface="B Titr" pitchFamily="2" charset="-78"/>
              </a:rPr>
            </a:br>
            <a:r>
              <a:rPr kumimoji="0" lang="fa-IR" altLang="zh-CN" sz="3200" b="1" i="0" u="none" strike="noStrike" kern="1200" cap="none" spc="0" normalizeH="0" baseline="0" noProof="0" dirty="0" smtClean="0">
                <a:ln>
                  <a:noFill/>
                </a:ln>
                <a:solidFill>
                  <a:schemeClr val="tx1"/>
                </a:solidFill>
                <a:effectLst/>
                <a:uLnTx/>
                <a:uFillTx/>
                <a:latin typeface="+mj-lt"/>
                <a:ea typeface="+mj-ea"/>
                <a:cs typeface="B Titr" pitchFamily="2" charset="-78"/>
              </a:rPr>
              <a:t/>
            </a:r>
            <a:br>
              <a:rPr kumimoji="0" lang="fa-IR" altLang="zh-CN" sz="3200" b="1" i="0" u="none" strike="noStrike" kern="1200" cap="none" spc="0" normalizeH="0" baseline="0" noProof="0" dirty="0" smtClean="0">
                <a:ln>
                  <a:noFill/>
                </a:ln>
                <a:solidFill>
                  <a:schemeClr val="tx1"/>
                </a:solidFill>
                <a:effectLst/>
                <a:uLnTx/>
                <a:uFillTx/>
                <a:latin typeface="+mj-lt"/>
                <a:ea typeface="+mj-ea"/>
                <a:cs typeface="B Titr" pitchFamily="2" charset="-78"/>
              </a:rPr>
            </a:br>
            <a:r>
              <a:rPr kumimoji="0" lang="fa-IR" altLang="zh-CN" sz="3600" b="1" i="0" u="none" strike="noStrike" kern="1200" cap="none" spc="0" normalizeH="0" baseline="0" noProof="0" dirty="0" smtClean="0">
                <a:ln>
                  <a:noFill/>
                </a:ln>
                <a:solidFill>
                  <a:schemeClr val="tx1"/>
                </a:solidFill>
                <a:effectLst/>
                <a:uLnTx/>
                <a:uFillTx/>
                <a:latin typeface="+mj-lt"/>
                <a:ea typeface="+mj-ea"/>
                <a:cs typeface="B Titr" pitchFamily="2" charset="-78"/>
              </a:rPr>
              <a:t>دانشگاه علوم پزشکی گلستان</a:t>
            </a:r>
            <a:br>
              <a:rPr kumimoji="0" lang="fa-IR" altLang="zh-CN" sz="3600" b="1" i="0" u="none" strike="noStrike" kern="1200" cap="none" spc="0" normalizeH="0" baseline="0" noProof="0" dirty="0" smtClean="0">
                <a:ln>
                  <a:noFill/>
                </a:ln>
                <a:solidFill>
                  <a:schemeClr val="tx1"/>
                </a:solidFill>
                <a:effectLst/>
                <a:uLnTx/>
                <a:uFillTx/>
                <a:latin typeface="+mj-lt"/>
                <a:ea typeface="+mj-ea"/>
                <a:cs typeface="B Titr" pitchFamily="2" charset="-78"/>
              </a:rPr>
            </a:br>
            <a:r>
              <a:rPr kumimoji="0" lang="fa-IR" altLang="zh-CN" sz="3200" b="1" i="0" u="none" strike="noStrike" kern="1200" cap="none" spc="0" normalizeH="0" baseline="0" noProof="0" dirty="0" smtClean="0">
                <a:ln>
                  <a:noFill/>
                </a:ln>
                <a:solidFill>
                  <a:schemeClr val="tx1"/>
                </a:solidFill>
                <a:effectLst/>
                <a:uLnTx/>
                <a:uFillTx/>
                <a:latin typeface="+mj-lt"/>
                <a:ea typeface="+mj-ea"/>
                <a:cs typeface="B Titr" pitchFamily="2" charset="-78"/>
              </a:rPr>
              <a:t/>
            </a:r>
            <a:br>
              <a:rPr kumimoji="0" lang="fa-IR" altLang="zh-CN" sz="3200" b="1" i="0" u="none" strike="noStrike" kern="1200" cap="none" spc="0" normalizeH="0" baseline="0" noProof="0" dirty="0" smtClean="0">
                <a:ln>
                  <a:noFill/>
                </a:ln>
                <a:solidFill>
                  <a:schemeClr val="tx1"/>
                </a:solidFill>
                <a:effectLst/>
                <a:uLnTx/>
                <a:uFillTx/>
                <a:latin typeface="+mj-lt"/>
                <a:ea typeface="+mj-ea"/>
                <a:cs typeface="B Titr" pitchFamily="2" charset="-78"/>
              </a:rPr>
            </a:br>
            <a:r>
              <a:rPr kumimoji="0" lang="fa-IR" altLang="zh-CN" sz="3200" b="1" i="0" u="none" strike="noStrike" kern="1200" cap="none" spc="0" normalizeH="0" baseline="0" noProof="0" dirty="0" smtClean="0">
                <a:ln>
                  <a:noFill/>
                </a:ln>
                <a:solidFill>
                  <a:srgbClr val="FF0000"/>
                </a:solidFill>
                <a:effectLst/>
                <a:uLnTx/>
                <a:uFillTx/>
                <a:latin typeface="+mj-lt"/>
                <a:ea typeface="+mj-ea"/>
                <a:cs typeface="B Titr" pitchFamily="2" charset="-78"/>
              </a:rPr>
              <a:t>دانشکده پزشکی گرگان</a:t>
            </a:r>
            <a:r>
              <a:rPr kumimoji="0" lang="fa-IR" altLang="zh-CN" sz="3200" b="1" i="0" u="none" strike="noStrike" kern="1200" cap="none" spc="0" normalizeH="0" baseline="0" noProof="0" dirty="0" smtClean="0">
                <a:ln>
                  <a:noFill/>
                </a:ln>
                <a:solidFill>
                  <a:schemeClr val="tx1"/>
                </a:solidFill>
                <a:effectLst/>
                <a:uLnTx/>
                <a:uFillTx/>
                <a:latin typeface="+mj-lt"/>
                <a:ea typeface="+mj-ea"/>
                <a:cs typeface="B Titr" pitchFamily="2" charset="-78"/>
              </a:rPr>
              <a:t/>
            </a:r>
            <a:br>
              <a:rPr kumimoji="0" lang="fa-IR" altLang="zh-CN" sz="3200" b="1" i="0" u="none" strike="noStrike" kern="1200" cap="none" spc="0" normalizeH="0" baseline="0" noProof="0" dirty="0" smtClean="0">
                <a:ln>
                  <a:noFill/>
                </a:ln>
                <a:solidFill>
                  <a:schemeClr val="tx1"/>
                </a:solidFill>
                <a:effectLst/>
                <a:uLnTx/>
                <a:uFillTx/>
                <a:latin typeface="+mj-lt"/>
                <a:ea typeface="+mj-ea"/>
                <a:cs typeface="B Titr" pitchFamily="2" charset="-78"/>
              </a:rPr>
            </a:br>
            <a:r>
              <a:rPr kumimoji="0" lang="fa-IR" altLang="zh-CN" sz="2800" b="1" i="0" u="none" strike="noStrike" kern="1200" cap="none" spc="0" normalizeH="0" baseline="0" noProof="0" dirty="0" smtClean="0">
                <a:ln>
                  <a:noFill/>
                </a:ln>
                <a:solidFill>
                  <a:schemeClr val="tx1"/>
                </a:solidFill>
                <a:effectLst/>
                <a:uLnTx/>
                <a:uFillTx/>
                <a:latin typeface="+mj-lt"/>
                <a:ea typeface="+mj-ea"/>
                <a:cs typeface="B Titr" pitchFamily="2" charset="-78"/>
              </a:rPr>
              <a:t/>
            </a:r>
            <a:br>
              <a:rPr kumimoji="0" lang="fa-IR" altLang="zh-CN" sz="2800" b="1" i="0" u="none" strike="noStrike" kern="1200" cap="none" spc="0" normalizeH="0" baseline="0" noProof="0" dirty="0" smtClean="0">
                <a:ln>
                  <a:noFill/>
                </a:ln>
                <a:solidFill>
                  <a:schemeClr val="tx1"/>
                </a:solidFill>
                <a:effectLst/>
                <a:uLnTx/>
                <a:uFillTx/>
                <a:latin typeface="+mj-lt"/>
                <a:ea typeface="+mj-ea"/>
                <a:cs typeface="B Titr" pitchFamily="2" charset="-78"/>
              </a:rPr>
            </a:br>
            <a:r>
              <a:rPr kumimoji="0" lang="fa-IR" altLang="zh-CN" sz="4000" b="1" i="0" u="none" strike="noStrike" kern="1200" cap="none" spc="0" normalizeH="0" baseline="0" noProof="0" dirty="0" smtClean="0">
                <a:ln>
                  <a:noFill/>
                </a:ln>
                <a:solidFill>
                  <a:srgbClr val="420042"/>
                </a:solidFill>
                <a:effectLst/>
                <a:uLnTx/>
                <a:uFillTx/>
                <a:latin typeface="+mj-lt"/>
                <a:ea typeface="+mj-ea"/>
                <a:cs typeface="B Titr" pitchFamily="2" charset="-78"/>
              </a:rPr>
              <a:t>جلسه دفاع پایان نامه دستیاری تخصصی داخلی</a:t>
            </a:r>
            <a:endParaRPr kumimoji="0" lang="zh-CN" altLang="en-US" sz="4400" b="1" i="0" u="none" strike="noStrike" kern="1200" cap="none" spc="0" normalizeH="0" baseline="0" noProof="0" dirty="0" smtClean="0">
              <a:ln>
                <a:noFill/>
              </a:ln>
              <a:solidFill>
                <a:srgbClr val="420042"/>
              </a:solidFill>
              <a:effectLst/>
              <a:uLnTx/>
              <a:uFillTx/>
              <a:latin typeface="+mj-lt"/>
              <a:ea typeface="+mj-ea"/>
              <a:cs typeface="B Titr" pitchFamily="2" charset="-78"/>
            </a:endParaRPr>
          </a:p>
        </p:txBody>
      </p:sp>
      <p:sp>
        <p:nvSpPr>
          <p:cNvPr id="6" name="Subtitle 2"/>
          <p:cNvSpPr txBox="1">
            <a:spLocks/>
          </p:cNvSpPr>
          <p:nvPr/>
        </p:nvSpPr>
        <p:spPr bwMode="auto">
          <a:xfrm>
            <a:off x="1828800" y="6019800"/>
            <a:ext cx="5329238"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42900" marR="0" lvl="0" indent="-342900" algn="ctr" defTabSz="914400" rtl="0" eaLnBrk="1" fontAlgn="base" latinLnBrk="0" hangingPunct="1">
              <a:lnSpc>
                <a:spcPct val="100000"/>
              </a:lnSpc>
              <a:spcBef>
                <a:spcPct val="20000"/>
              </a:spcBef>
              <a:spcAft>
                <a:spcPct val="0"/>
              </a:spcAft>
              <a:buClrTx/>
              <a:buSzTx/>
              <a:tabLst/>
              <a:defRPr/>
            </a:pPr>
            <a:r>
              <a:rPr kumimoji="0" lang="fa-IR" altLang="zh-CN" sz="2800" b="0" i="0" u="none" strike="noStrike" kern="1200" cap="none" spc="0" normalizeH="0" baseline="0" noProof="0" dirty="0" smtClean="0">
                <a:ln>
                  <a:noFill/>
                </a:ln>
                <a:solidFill>
                  <a:srgbClr val="000099"/>
                </a:solidFill>
                <a:effectLst/>
                <a:uLnTx/>
                <a:uFillTx/>
                <a:latin typeface="+mn-lt"/>
                <a:ea typeface="+mn-ea"/>
                <a:cs typeface="B Titr" pitchFamily="2" charset="-78"/>
              </a:rPr>
              <a:t>تیر 1393</a:t>
            </a:r>
            <a:endParaRPr kumimoji="0" lang="zh-CN" altLang="en-US" sz="3200" b="0" i="0" u="none" strike="noStrike" kern="1200" cap="none" spc="0" normalizeH="0" baseline="0" noProof="0" dirty="0" smtClean="0">
              <a:ln>
                <a:noFill/>
              </a:ln>
              <a:solidFill>
                <a:srgbClr val="000099"/>
              </a:solidFill>
              <a:effectLst/>
              <a:uLnTx/>
              <a:uFillTx/>
              <a:latin typeface="+mn-lt"/>
              <a:ea typeface="+mn-ea"/>
              <a:cs typeface="B Titr" pitchFamily="2" charset="-78"/>
            </a:endParaRPr>
          </a:p>
        </p:txBody>
      </p:sp>
    </p:spTree>
  </p:cSld>
  <p:clrMapOvr>
    <a:masterClrMapping/>
  </p:clrMapOvr>
  <p:transition>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8229600" cy="838200"/>
          </a:xfrm>
        </p:spPr>
        <p:txBody>
          <a:bodyPr/>
          <a:lstStyle/>
          <a:p>
            <a:pPr algn="ctr"/>
            <a:r>
              <a:rPr lang="fa-IR" altLang="zh-CN" sz="4000" dirty="0" smtClean="0">
                <a:solidFill>
                  <a:srgbClr val="002060"/>
                </a:solidFill>
                <a:cs typeface="B Titr" pitchFamily="2" charset="-78"/>
              </a:rPr>
              <a:t>نتایج پژوهش</a:t>
            </a:r>
            <a:endParaRPr lang="zh-CN" altLang="en-US" sz="4000" dirty="0" smtClean="0">
              <a:solidFill>
                <a:srgbClr val="002060"/>
              </a:solidFill>
              <a:cs typeface="B Titr" pitchFamily="2" charset="-78"/>
            </a:endParaRPr>
          </a:p>
        </p:txBody>
      </p:sp>
      <p:pic>
        <p:nvPicPr>
          <p:cNvPr id="23553" name="Picture 1"/>
          <p:cNvPicPr>
            <a:picLocks noChangeAspect="1" noChangeArrowheads="1"/>
          </p:cNvPicPr>
          <p:nvPr/>
        </p:nvPicPr>
        <p:blipFill>
          <a:blip r:embed="rId2" cstate="print"/>
          <a:srcRect/>
          <a:stretch>
            <a:fillRect/>
          </a:stretch>
        </p:blipFill>
        <p:spPr bwMode="auto">
          <a:xfrm>
            <a:off x="0" y="1676400"/>
            <a:ext cx="9144000" cy="2311369"/>
          </a:xfrm>
          <a:prstGeom prst="rect">
            <a:avLst/>
          </a:prstGeom>
          <a:noFill/>
          <a:ln w="9525">
            <a:noFill/>
            <a:miter lim="800000"/>
            <a:headEnd/>
            <a:tailEnd/>
          </a:ln>
        </p:spPr>
      </p:pic>
    </p:spTree>
  </p:cSld>
  <p:clrMapOvr>
    <a:masterClrMapping/>
  </p:clrMapOvr>
  <p:transition>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76200"/>
            <a:ext cx="8229600" cy="838200"/>
          </a:xfrm>
        </p:spPr>
        <p:txBody>
          <a:bodyPr/>
          <a:lstStyle/>
          <a:p>
            <a:pPr algn="ctr"/>
            <a:r>
              <a:rPr lang="fa-IR" altLang="zh-CN" sz="4000" dirty="0" smtClean="0">
                <a:solidFill>
                  <a:srgbClr val="002060"/>
                </a:solidFill>
                <a:cs typeface="B Titr" pitchFamily="2" charset="-78"/>
              </a:rPr>
              <a:t>نتایج پژوهش</a:t>
            </a:r>
            <a:endParaRPr lang="zh-CN" altLang="en-US" sz="4000" dirty="0" smtClean="0">
              <a:solidFill>
                <a:srgbClr val="002060"/>
              </a:solidFill>
              <a:cs typeface="B Titr" pitchFamily="2" charset="-78"/>
            </a:endParaRPr>
          </a:p>
        </p:txBody>
      </p:sp>
      <p:pic>
        <p:nvPicPr>
          <p:cNvPr id="57346" name="Picture 2"/>
          <p:cNvPicPr>
            <a:picLocks noChangeAspect="1" noChangeArrowheads="1"/>
          </p:cNvPicPr>
          <p:nvPr/>
        </p:nvPicPr>
        <p:blipFill>
          <a:blip r:embed="rId2" cstate="print"/>
          <a:srcRect/>
          <a:stretch>
            <a:fillRect/>
          </a:stretch>
        </p:blipFill>
        <p:spPr bwMode="auto">
          <a:xfrm>
            <a:off x="0" y="914400"/>
            <a:ext cx="7620000" cy="5895328"/>
          </a:xfrm>
          <a:prstGeom prst="rect">
            <a:avLst/>
          </a:prstGeom>
          <a:noFill/>
          <a:ln w="9525">
            <a:noFill/>
            <a:miter lim="800000"/>
            <a:headEnd/>
            <a:tailEnd/>
          </a:ln>
        </p:spPr>
      </p:pic>
    </p:spTree>
  </p:cSld>
  <p:clrMapOvr>
    <a:masterClrMapping/>
  </p:clrMapOvr>
  <p:transition>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نتایج پژوهش</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485900"/>
            <a:ext cx="8458200" cy="4991100"/>
          </a:xfrm>
        </p:spPr>
        <p:txBody>
          <a:bodyPr/>
          <a:lstStyle/>
          <a:p>
            <a:pPr algn="just" rtl="1">
              <a:buFont typeface="Wingdings" pitchFamily="2" charset="2"/>
              <a:buChar char="Ø"/>
            </a:pPr>
            <a:r>
              <a:rPr lang="ar-SA" sz="2800" dirty="0" smtClean="0">
                <a:latin typeface="Times New Roman" pitchFamily="18" charset="0"/>
                <a:cs typeface="B Zar" pitchFamily="2" charset="-78"/>
              </a:rPr>
              <a:t>بررسی تحلیلی نمونه های مطالعه در 5 گروه مختلف نشان داد که گروه های مورد بررسی از نظر سن، جنس، وزن، قد و </a:t>
            </a:r>
            <a:r>
              <a:rPr lang="en-US" sz="2400" dirty="0" smtClean="0">
                <a:latin typeface="Times New Roman" pitchFamily="18" charset="0"/>
                <a:cs typeface="B Zar" pitchFamily="2" charset="-78"/>
              </a:rPr>
              <a:t>BMI</a:t>
            </a:r>
            <a:r>
              <a:rPr lang="ar-SA" sz="2800" dirty="0" smtClean="0">
                <a:latin typeface="Times New Roman" pitchFamily="18" charset="0"/>
                <a:cs typeface="B Zar" pitchFamily="2" charset="-78"/>
              </a:rPr>
              <a:t>، اختلاف آماری معناداری نداشتند(مقدار </a:t>
            </a:r>
            <a:r>
              <a:rPr lang="en-US" sz="2400" dirty="0" smtClean="0">
                <a:latin typeface="Times New Roman" pitchFamily="18" charset="0"/>
                <a:cs typeface="B Zar" pitchFamily="2" charset="-78"/>
              </a:rPr>
              <a:t>P</a:t>
            </a:r>
            <a:r>
              <a:rPr lang="ar-SA" sz="2800" dirty="0" smtClean="0">
                <a:latin typeface="Times New Roman" pitchFamily="18" charset="0"/>
                <a:cs typeface="B Zar" pitchFamily="2" charset="-78"/>
              </a:rPr>
              <a:t> به ترتیب برابر </a:t>
            </a:r>
            <a:r>
              <a:rPr lang="fa-IR" sz="2800" dirty="0" smtClean="0">
                <a:latin typeface="Times New Roman" pitchFamily="18" charset="0"/>
                <a:cs typeface="B Zar" pitchFamily="2" charset="-78"/>
              </a:rPr>
              <a:t>0/67</a:t>
            </a:r>
            <a:r>
              <a:rPr lang="ar-SA" sz="2800" dirty="0" smtClean="0">
                <a:latin typeface="Times New Roman" pitchFamily="18" charset="0"/>
                <a:cs typeface="B Zar" pitchFamily="2" charset="-78"/>
              </a:rPr>
              <a:t>، </a:t>
            </a:r>
            <a:r>
              <a:rPr lang="fa-IR" sz="2800" dirty="0" smtClean="0">
                <a:latin typeface="Times New Roman" pitchFamily="18" charset="0"/>
                <a:cs typeface="B Zar" pitchFamily="2" charset="-78"/>
              </a:rPr>
              <a:t>0/98</a:t>
            </a:r>
            <a:r>
              <a:rPr lang="ar-SA" sz="2800" dirty="0" smtClean="0">
                <a:latin typeface="Times New Roman" pitchFamily="18" charset="0"/>
                <a:cs typeface="B Zar" pitchFamily="2" charset="-78"/>
              </a:rPr>
              <a:t>، </a:t>
            </a:r>
            <a:r>
              <a:rPr lang="fa-IR" sz="2800" dirty="0" smtClean="0">
                <a:latin typeface="Times New Roman" pitchFamily="18" charset="0"/>
                <a:cs typeface="B Zar" pitchFamily="2" charset="-78"/>
              </a:rPr>
              <a:t>0/99</a:t>
            </a:r>
            <a:r>
              <a:rPr lang="ar-SA" sz="2800" dirty="0" smtClean="0">
                <a:latin typeface="Times New Roman" pitchFamily="18" charset="0"/>
                <a:cs typeface="B Zar" pitchFamily="2" charset="-78"/>
              </a:rPr>
              <a:t>، </a:t>
            </a:r>
            <a:r>
              <a:rPr lang="fa-IR" sz="2800" dirty="0" smtClean="0">
                <a:latin typeface="Times New Roman" pitchFamily="18" charset="0"/>
                <a:cs typeface="B Zar" pitchFamily="2" charset="-78"/>
              </a:rPr>
              <a:t>0/65</a:t>
            </a:r>
            <a:r>
              <a:rPr lang="ar-SA" sz="2800" dirty="0" smtClean="0">
                <a:latin typeface="Times New Roman" pitchFamily="18" charset="0"/>
                <a:cs typeface="B Zar" pitchFamily="2" charset="-78"/>
              </a:rPr>
              <a:t> و </a:t>
            </a:r>
            <a:r>
              <a:rPr lang="fa-IR" sz="2800" dirty="0" smtClean="0">
                <a:latin typeface="Times New Roman" pitchFamily="18" charset="0"/>
                <a:cs typeface="B Zar" pitchFamily="2" charset="-78"/>
              </a:rPr>
              <a:t>0/26</a:t>
            </a:r>
            <a:r>
              <a:rPr lang="ar-SA" sz="2800" dirty="0" smtClean="0">
                <a:latin typeface="Times New Roman" pitchFamily="18" charset="0"/>
                <a:cs typeface="B Zar" pitchFamily="2" charset="-78"/>
              </a:rPr>
              <a:t>). علاوه بر این، بین درمان ریشه کنی </a:t>
            </a:r>
            <a:r>
              <a:rPr lang="en-US" sz="2400" dirty="0" smtClean="0">
                <a:latin typeface="Times New Roman" pitchFamily="18" charset="0"/>
                <a:cs typeface="B Zar" pitchFamily="2" charset="-78"/>
              </a:rPr>
              <a:t>HP</a:t>
            </a:r>
            <a:r>
              <a:rPr lang="ar-SA" sz="2800" dirty="0" smtClean="0">
                <a:latin typeface="Times New Roman" pitchFamily="18" charset="0"/>
                <a:cs typeface="B Zar" pitchFamily="2" charset="-78"/>
              </a:rPr>
              <a:t>(نتیجه</a:t>
            </a:r>
            <a:r>
              <a:rPr lang="en-US" sz="2800" dirty="0" smtClean="0">
                <a:latin typeface="Times New Roman" pitchFamily="18" charset="0"/>
                <a:cs typeface="B Zar" pitchFamily="2" charset="-78"/>
              </a:rPr>
              <a:t> </a:t>
            </a:r>
            <a:r>
              <a:rPr lang="en-US" sz="2400" dirty="0" err="1" smtClean="0">
                <a:latin typeface="Times New Roman" pitchFamily="18" charset="0"/>
                <a:cs typeface="B Zar" pitchFamily="2" charset="-78"/>
              </a:rPr>
              <a:t>UBT</a:t>
            </a:r>
            <a:r>
              <a:rPr lang="en-US" sz="2800" dirty="0" smtClean="0">
                <a:latin typeface="Times New Roman" pitchFamily="18" charset="0"/>
                <a:cs typeface="B Zar" pitchFamily="2" charset="-78"/>
              </a:rPr>
              <a:t> </a:t>
            </a:r>
            <a:r>
              <a:rPr lang="ar-SA" sz="2800" dirty="0" smtClean="0">
                <a:latin typeface="Times New Roman" pitchFamily="18" charset="0"/>
                <a:cs typeface="B Zar" pitchFamily="2" charset="-78"/>
              </a:rPr>
              <a:t>6 هفته بعد از درمان) و کلیرانس کراتینین در 5 گروه مورد مطالعه نیز اختلاف آماری معناداری وجود نداشت(</a:t>
            </a:r>
            <a:r>
              <a:rPr lang="fa-IR" sz="2800" dirty="0" smtClean="0">
                <a:latin typeface="Times New Roman" pitchFamily="18" charset="0"/>
                <a:cs typeface="B Zar" pitchFamily="2" charset="-78"/>
              </a:rPr>
              <a:t>0/99</a:t>
            </a:r>
            <a:r>
              <a:rPr lang="ar-SA" sz="2800" dirty="0" smtClean="0">
                <a:latin typeface="Times New Roman" pitchFamily="18" charset="0"/>
                <a:cs typeface="B Zar" pitchFamily="2" charset="-78"/>
              </a:rPr>
              <a:t>=</a:t>
            </a:r>
            <a:r>
              <a:rPr lang="en-US" sz="2400" dirty="0" smtClean="0">
                <a:latin typeface="Times New Roman" pitchFamily="18" charset="0"/>
                <a:cs typeface="B Zar" pitchFamily="2" charset="-78"/>
              </a:rPr>
              <a:t>P</a:t>
            </a:r>
            <a:r>
              <a:rPr lang="ar-SA" sz="2800" dirty="0" smtClean="0">
                <a:latin typeface="Times New Roman" pitchFamily="18" charset="0"/>
                <a:cs typeface="B Zar" pitchFamily="2" charset="-78"/>
              </a:rPr>
              <a:t>)</a:t>
            </a:r>
            <a:r>
              <a:rPr lang="fa-IR" sz="2800" dirty="0" smtClean="0">
                <a:latin typeface="Times New Roman" pitchFamily="18" charset="0"/>
                <a:cs typeface="B Zar" pitchFamily="2" charset="-78"/>
              </a:rPr>
              <a:t>.</a:t>
            </a:r>
            <a:endParaRPr lang="en-US" sz="2800" dirty="0" smtClean="0">
              <a:latin typeface="Times New Roman" pitchFamily="18" charset="0"/>
              <a:cs typeface="B Zar" pitchFamily="2" charset="-78"/>
            </a:endParaRPr>
          </a:p>
          <a:p>
            <a:pPr algn="just" rtl="1">
              <a:buFont typeface="Wingdings" pitchFamily="2" charset="2"/>
              <a:buChar char="Ø"/>
            </a:pPr>
            <a:r>
              <a:rPr lang="fa-IR" sz="2800" dirty="0" smtClean="0">
                <a:latin typeface="Times New Roman" pitchFamily="18" charset="0"/>
                <a:cs typeface="B Zar" pitchFamily="2" charset="-78"/>
              </a:rPr>
              <a:t>آنالیز داده های حاصل از مطالعه با مدل رگرسیون لجستیک نشان داد که بین </a:t>
            </a:r>
            <a:r>
              <a:rPr lang="ar-SA" sz="2800" dirty="0" smtClean="0">
                <a:latin typeface="Times New Roman" pitchFamily="18" charset="0"/>
                <a:cs typeface="B Zar" pitchFamily="2" charset="-78"/>
              </a:rPr>
              <a:t>ریشه کنی </a:t>
            </a:r>
            <a:r>
              <a:rPr lang="en-US" sz="2400" dirty="0" smtClean="0">
                <a:latin typeface="Times New Roman" pitchFamily="18" charset="0"/>
                <a:cs typeface="B Zar" pitchFamily="2" charset="-78"/>
              </a:rPr>
              <a:t>HP</a:t>
            </a:r>
            <a:r>
              <a:rPr lang="fa-IR" sz="2800" dirty="0" smtClean="0">
                <a:latin typeface="Times New Roman" pitchFamily="18" charset="0"/>
                <a:cs typeface="B Zar" pitchFamily="2" charset="-78"/>
              </a:rPr>
              <a:t> و کلیرانس کراتینین در بیماران مبتلا به زخم پپتیک، هیچ ارتباط آماری معناداری وجود نداشت</a:t>
            </a:r>
            <a:r>
              <a:rPr lang="ar-SA" sz="2800" dirty="0" smtClean="0">
                <a:latin typeface="Times New Roman" pitchFamily="18" charset="0"/>
                <a:cs typeface="B Zar" pitchFamily="2" charset="-78"/>
              </a:rPr>
              <a:t>(</a:t>
            </a:r>
            <a:r>
              <a:rPr lang="fa-IR" sz="2800" dirty="0" smtClean="0">
                <a:latin typeface="Times New Roman" pitchFamily="18" charset="0"/>
                <a:cs typeface="B Zar" pitchFamily="2" charset="-78"/>
              </a:rPr>
              <a:t>0/99</a:t>
            </a:r>
            <a:r>
              <a:rPr lang="ar-SA" sz="2800" dirty="0" smtClean="0">
                <a:latin typeface="Times New Roman" pitchFamily="18" charset="0"/>
                <a:cs typeface="B Zar" pitchFamily="2" charset="-78"/>
              </a:rPr>
              <a:t>=</a:t>
            </a:r>
            <a:r>
              <a:rPr lang="en-US" sz="2400" dirty="0" smtClean="0">
                <a:latin typeface="Times New Roman" pitchFamily="18" charset="0"/>
                <a:cs typeface="B Zar" pitchFamily="2" charset="-78"/>
              </a:rPr>
              <a:t>P</a:t>
            </a:r>
            <a:r>
              <a:rPr lang="ar-SA" sz="2800" dirty="0" smtClean="0">
                <a:latin typeface="Times New Roman" pitchFamily="18" charset="0"/>
                <a:cs typeface="B Zar" pitchFamily="2" charset="-78"/>
              </a:rPr>
              <a:t>)</a:t>
            </a:r>
            <a:r>
              <a:rPr lang="fa-IR" sz="2800" dirty="0" smtClean="0">
                <a:latin typeface="Times New Roman" pitchFamily="18" charset="0"/>
                <a:cs typeface="B Zar" pitchFamily="2" charset="-78"/>
              </a:rPr>
              <a:t>. علاوه بر این، بین </a:t>
            </a:r>
            <a:r>
              <a:rPr lang="ar-SA" sz="2800" dirty="0" smtClean="0">
                <a:latin typeface="Times New Roman" pitchFamily="18" charset="0"/>
                <a:cs typeface="B Zar" pitchFamily="2" charset="-78"/>
              </a:rPr>
              <a:t>ریشه کنی </a:t>
            </a:r>
            <a:r>
              <a:rPr lang="en-US" sz="2400" dirty="0" smtClean="0">
                <a:latin typeface="Times New Roman" pitchFamily="18" charset="0"/>
                <a:cs typeface="B Zar" pitchFamily="2" charset="-78"/>
              </a:rPr>
              <a:t>HP</a:t>
            </a:r>
            <a:r>
              <a:rPr lang="en-US" sz="2800" dirty="0" smtClean="0">
                <a:latin typeface="Times New Roman" pitchFamily="18" charset="0"/>
                <a:cs typeface="B Zar" pitchFamily="2" charset="-78"/>
              </a:rPr>
              <a:t> </a:t>
            </a:r>
            <a:r>
              <a:rPr lang="ar-SA" sz="2800" dirty="0" smtClean="0">
                <a:latin typeface="Times New Roman" pitchFamily="18" charset="0"/>
                <a:cs typeface="B Zar" pitchFamily="2" charset="-78"/>
              </a:rPr>
              <a:t>و هیچ یک از متغیرهای سن، جنس، وزن، قد و </a:t>
            </a:r>
            <a:r>
              <a:rPr lang="en-US" sz="2400" dirty="0" smtClean="0">
                <a:latin typeface="Times New Roman" pitchFamily="18" charset="0"/>
                <a:cs typeface="B Zar" pitchFamily="2" charset="-78"/>
              </a:rPr>
              <a:t>BMI</a:t>
            </a:r>
            <a:r>
              <a:rPr lang="fa-IR" sz="2400" dirty="0" smtClean="0">
                <a:latin typeface="Times New Roman" pitchFamily="18" charset="0"/>
                <a:cs typeface="B Zar" pitchFamily="2" charset="-78"/>
              </a:rPr>
              <a:t> </a:t>
            </a:r>
            <a:r>
              <a:rPr lang="fa-IR" sz="2800" dirty="0" smtClean="0">
                <a:latin typeface="Times New Roman" pitchFamily="18" charset="0"/>
                <a:cs typeface="B Zar" pitchFamily="2" charset="-78"/>
              </a:rPr>
              <a:t>بیماران، ارتباط معناداری مشاهده نگردید</a:t>
            </a:r>
            <a:r>
              <a:rPr lang="ar-SA" sz="2800" dirty="0" smtClean="0">
                <a:latin typeface="Times New Roman" pitchFamily="18" charset="0"/>
                <a:cs typeface="B Zar" pitchFamily="2" charset="-78"/>
              </a:rPr>
              <a:t>(مقدار </a:t>
            </a:r>
            <a:r>
              <a:rPr lang="en-US" sz="2400" dirty="0" smtClean="0">
                <a:latin typeface="Times New Roman" pitchFamily="18" charset="0"/>
                <a:cs typeface="B Zar" pitchFamily="2" charset="-78"/>
              </a:rPr>
              <a:t>P</a:t>
            </a:r>
            <a:r>
              <a:rPr lang="ar-SA" sz="2800" dirty="0" smtClean="0">
                <a:latin typeface="Times New Roman" pitchFamily="18" charset="0"/>
                <a:cs typeface="B Zar" pitchFamily="2" charset="-78"/>
              </a:rPr>
              <a:t> به ترتیب برابر </a:t>
            </a:r>
            <a:r>
              <a:rPr lang="fa-IR" sz="2800" dirty="0" smtClean="0">
                <a:latin typeface="Times New Roman" pitchFamily="18" charset="0"/>
                <a:cs typeface="B Zar" pitchFamily="2" charset="-78"/>
              </a:rPr>
              <a:t>0/95</a:t>
            </a:r>
            <a:r>
              <a:rPr lang="ar-SA" sz="2800" dirty="0" smtClean="0">
                <a:latin typeface="Times New Roman" pitchFamily="18" charset="0"/>
                <a:cs typeface="B Zar" pitchFamily="2" charset="-78"/>
              </a:rPr>
              <a:t>، </a:t>
            </a:r>
            <a:r>
              <a:rPr lang="fa-IR" sz="2800" dirty="0" smtClean="0">
                <a:latin typeface="Times New Roman" pitchFamily="18" charset="0"/>
                <a:cs typeface="B Zar" pitchFamily="2" charset="-78"/>
              </a:rPr>
              <a:t>0/94</a:t>
            </a:r>
            <a:r>
              <a:rPr lang="ar-SA" sz="2800" dirty="0" smtClean="0">
                <a:latin typeface="Times New Roman" pitchFamily="18" charset="0"/>
                <a:cs typeface="B Zar" pitchFamily="2" charset="-78"/>
              </a:rPr>
              <a:t>، </a:t>
            </a:r>
            <a:r>
              <a:rPr lang="fa-IR" sz="2800" dirty="0" smtClean="0">
                <a:latin typeface="Times New Roman" pitchFamily="18" charset="0"/>
                <a:cs typeface="B Zar" pitchFamily="2" charset="-78"/>
              </a:rPr>
              <a:t>0/31</a:t>
            </a:r>
            <a:r>
              <a:rPr lang="ar-SA" sz="2800" dirty="0" smtClean="0">
                <a:latin typeface="Times New Roman" pitchFamily="18" charset="0"/>
                <a:cs typeface="B Zar" pitchFamily="2" charset="-78"/>
              </a:rPr>
              <a:t>، </a:t>
            </a:r>
            <a:r>
              <a:rPr lang="fa-IR" sz="2800" dirty="0" smtClean="0">
                <a:latin typeface="Times New Roman" pitchFamily="18" charset="0"/>
                <a:cs typeface="B Zar" pitchFamily="2" charset="-78"/>
              </a:rPr>
              <a:t>0/28</a:t>
            </a:r>
            <a:r>
              <a:rPr lang="ar-SA" sz="2800" dirty="0" smtClean="0">
                <a:latin typeface="Times New Roman" pitchFamily="18" charset="0"/>
                <a:cs typeface="B Zar" pitchFamily="2" charset="-78"/>
              </a:rPr>
              <a:t> و </a:t>
            </a:r>
            <a:r>
              <a:rPr lang="fa-IR" sz="2800" dirty="0" smtClean="0">
                <a:latin typeface="Times New Roman" pitchFamily="18" charset="0"/>
                <a:cs typeface="B Zar" pitchFamily="2" charset="-78"/>
              </a:rPr>
              <a:t>0/69</a:t>
            </a:r>
            <a:r>
              <a:rPr lang="ar-SA" sz="2800" dirty="0" smtClean="0">
                <a:latin typeface="Times New Roman" pitchFamily="18" charset="0"/>
                <a:cs typeface="B Zar" pitchFamily="2" charset="-78"/>
              </a:rPr>
              <a:t>).</a:t>
            </a:r>
            <a:endParaRPr lang="en-US" sz="2800" dirty="0" smtClean="0">
              <a:latin typeface="Times New Roman" pitchFamily="18" charset="0"/>
              <a:cs typeface="B Zar" pitchFamily="2" charset="-78"/>
            </a:endParaRPr>
          </a:p>
          <a:p>
            <a:pPr algn="just" rtl="1">
              <a:buFont typeface="Wingdings" pitchFamily="2" charset="2"/>
              <a:buChar char="Ø"/>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76250" y="0"/>
            <a:ext cx="8229600" cy="685800"/>
          </a:xfrm>
        </p:spPr>
        <p:txBody>
          <a:bodyPr/>
          <a:lstStyle/>
          <a:p>
            <a:pPr algn="ctr"/>
            <a:r>
              <a:rPr lang="fa-IR" altLang="zh-CN" sz="4000" dirty="0" smtClean="0">
                <a:solidFill>
                  <a:srgbClr val="002060"/>
                </a:solidFill>
                <a:cs typeface="B Titr" pitchFamily="2" charset="-78"/>
              </a:rPr>
              <a:t>بحث</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819150"/>
            <a:ext cx="8610600" cy="5505450"/>
          </a:xfrm>
        </p:spPr>
        <p:txBody>
          <a:bodyPr/>
          <a:lstStyle/>
          <a:p>
            <a:pPr algn="just" rtl="1">
              <a:buFont typeface="Wingdings" pitchFamily="2" charset="2"/>
              <a:buChar char="Ø"/>
            </a:pPr>
            <a:r>
              <a:rPr lang="ar-SA" sz="2800" dirty="0" smtClean="0">
                <a:latin typeface="Times New Roman" pitchFamily="18" charset="0"/>
                <a:cs typeface="B Zar" pitchFamily="2" charset="-78"/>
              </a:rPr>
              <a:t>یافته های این مطالعه ارتباط معناداری را بین درمان ریشه کنی عفونت </a:t>
            </a:r>
            <a:r>
              <a:rPr lang="en-US" sz="2400" dirty="0" smtClean="0">
                <a:latin typeface="Times New Roman" pitchFamily="18" charset="0"/>
                <a:cs typeface="B Zar" pitchFamily="2" charset="-78"/>
              </a:rPr>
              <a:t>HP</a:t>
            </a:r>
            <a:r>
              <a:rPr lang="ar-SA" sz="2800" dirty="0" smtClean="0">
                <a:latin typeface="Times New Roman" pitchFamily="18" charset="0"/>
                <a:cs typeface="B Zar" pitchFamily="2" charset="-78"/>
              </a:rPr>
              <a:t> و کلیرانس کراتینین در بیماران مورد بررسی نشان نداد. با توجه به بعضی عوامل مؤثر بر روند بیماری می توان نتایج مطالعه حاضر را توجیه نمود. می توان این یافته ها را به میزان شیوع زخم پپتیک و عفونت </a:t>
            </a:r>
            <a:r>
              <a:rPr lang="en-US" sz="2400" dirty="0" smtClean="0">
                <a:latin typeface="Times New Roman" pitchFamily="18" charset="0"/>
                <a:cs typeface="B Zar" pitchFamily="2" charset="-78"/>
              </a:rPr>
              <a:t>HP</a:t>
            </a:r>
            <a:r>
              <a:rPr lang="ar-SA" sz="2800" dirty="0" smtClean="0">
                <a:latin typeface="Times New Roman" pitchFamily="18" charset="0"/>
                <a:cs typeface="B Zar" pitchFamily="2" charset="-78"/>
              </a:rPr>
              <a:t> در جمعیتهای مختلف نسبت داد. </a:t>
            </a:r>
            <a:endParaRPr lang="fa-IR" sz="2800" dirty="0" smtClean="0">
              <a:latin typeface="Times New Roman" pitchFamily="18" charset="0"/>
              <a:cs typeface="B Zar" pitchFamily="2" charset="-78"/>
            </a:endParaRPr>
          </a:p>
          <a:p>
            <a:pPr algn="just" rtl="1">
              <a:buFont typeface="Wingdings" pitchFamily="2" charset="2"/>
              <a:buChar char="Ø"/>
            </a:pPr>
            <a:r>
              <a:rPr lang="ar-SA" sz="2800" dirty="0" smtClean="0">
                <a:latin typeface="Times New Roman" pitchFamily="18" charset="0"/>
                <a:cs typeface="B Zar" pitchFamily="2" charset="-78"/>
              </a:rPr>
              <a:t>زخم پپتیک در بیماران مبتلا به نارسایی کلیه در مقایسه با جمعیت سالم شیوع بالاتری دارد که علل مختلفی از جمله افزايش گاسترين و اسيد معده، افزايش هورمون پاراتيروئيد و کاهش مقاومت مخاطی را در اين امر مؤثر می دانند. با این وجود، پیرامون شیوع عفونت</a:t>
            </a:r>
            <a:r>
              <a:rPr lang="en-US" sz="2400" dirty="0" smtClean="0">
                <a:latin typeface="Times New Roman" pitchFamily="18" charset="0"/>
                <a:cs typeface="B Zar" pitchFamily="2" charset="-78"/>
              </a:rPr>
              <a:t>HP</a:t>
            </a:r>
            <a:r>
              <a:rPr lang="en-US" sz="2800" dirty="0" smtClean="0">
                <a:latin typeface="Times New Roman" pitchFamily="18" charset="0"/>
                <a:cs typeface="B Zar" pitchFamily="2" charset="-78"/>
              </a:rPr>
              <a:t> </a:t>
            </a:r>
            <a:r>
              <a:rPr lang="fa-IR" sz="2800" dirty="0" smtClean="0">
                <a:latin typeface="Times New Roman" pitchFamily="18" charset="0"/>
                <a:cs typeface="B Zar" pitchFamily="2" charset="-78"/>
              </a:rPr>
              <a:t> </a:t>
            </a:r>
            <a:r>
              <a:rPr lang="ar-SA" sz="2800" dirty="0" smtClean="0">
                <a:latin typeface="Times New Roman" pitchFamily="18" charset="0"/>
                <a:cs typeface="B Zar" pitchFamily="2" charset="-78"/>
              </a:rPr>
              <a:t>در مطالعات مختلف، آمارهای متفاوتی ارائه گردیده است. بعضی مطالعات، میزان شیوع عفونت</a:t>
            </a:r>
            <a:r>
              <a:rPr lang="en-US" sz="2800" dirty="0" smtClean="0">
                <a:latin typeface="Times New Roman" pitchFamily="18" charset="0"/>
                <a:cs typeface="B Zar" pitchFamily="2" charset="-78"/>
              </a:rPr>
              <a:t> </a:t>
            </a:r>
            <a:r>
              <a:rPr lang="en-US" sz="2400" dirty="0" smtClean="0">
                <a:latin typeface="Times New Roman" pitchFamily="18" charset="0"/>
                <a:cs typeface="B Zar" pitchFamily="2" charset="-78"/>
              </a:rPr>
              <a:t>HP</a:t>
            </a:r>
            <a:r>
              <a:rPr lang="en-US" sz="2800" dirty="0" smtClean="0">
                <a:latin typeface="Times New Roman" pitchFamily="18" charset="0"/>
                <a:cs typeface="B Zar" pitchFamily="2" charset="-78"/>
              </a:rPr>
              <a:t> </a:t>
            </a:r>
            <a:r>
              <a:rPr lang="ar-SA" sz="2800" dirty="0" smtClean="0">
                <a:latin typeface="Times New Roman" pitchFamily="18" charset="0"/>
                <a:cs typeface="B Zar" pitchFamily="2" charset="-78"/>
              </a:rPr>
              <a:t>را در بیماران نارسایی کلیوی مشابه افراد نرمال گزارش کرده اند</a:t>
            </a:r>
            <a:r>
              <a:rPr lang="fa-IR" sz="2800" dirty="0" smtClean="0">
                <a:latin typeface="Times New Roman" pitchFamily="18" charset="0"/>
                <a:cs typeface="B Zar" pitchFamily="2" charset="-78"/>
              </a:rPr>
              <a:t>.</a:t>
            </a:r>
            <a:endParaRPr lang="en-US" sz="2800" dirty="0" smtClean="0">
              <a:latin typeface="Times New Roman" pitchFamily="18" charset="0"/>
              <a:cs typeface="B Zar" pitchFamily="2" charset="-78"/>
            </a:endParaRPr>
          </a:p>
          <a:p>
            <a:pPr algn="just" rtl="1">
              <a:buFont typeface="Wingdings" pitchFamily="2" charset="2"/>
              <a:buChar char="Ø"/>
            </a:pPr>
            <a:r>
              <a:rPr lang="fa-IR" altLang="zh-CN" sz="2800" dirty="0" smtClean="0">
                <a:latin typeface="Times New Roman" pitchFamily="18" charset="0"/>
                <a:cs typeface="B Zar" pitchFamily="2" charset="-78"/>
              </a:rPr>
              <a:t>مطالعه اي در ايران نیز نشان داد كه شيوع عفونت هليكوباكترپيلوري در افراد با و بدون نارسايي مزمن كليه يكسان است</a:t>
            </a:r>
            <a:r>
              <a:rPr lang="en-US" altLang="zh-CN" sz="2800" dirty="0" smtClean="0">
                <a:latin typeface="Times New Roman" pitchFamily="18" charset="0"/>
                <a:cs typeface="B Zar" pitchFamily="2" charset="-78"/>
              </a:rPr>
              <a:t>.</a:t>
            </a:r>
            <a:endParaRPr lang="fa-IR" altLang="zh-CN" sz="2800" dirty="0" smtClean="0">
              <a:solidFill>
                <a:schemeClr val="tx1"/>
              </a:solidFill>
              <a:latin typeface="Times New Roman" pitchFamily="18" charset="0"/>
              <a:cs typeface="B Zar" pitchFamily="2" charset="-78"/>
            </a:endParaRP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orient="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76250" y="-76200"/>
            <a:ext cx="8229600" cy="685800"/>
          </a:xfrm>
        </p:spPr>
        <p:txBody>
          <a:bodyPr/>
          <a:lstStyle/>
          <a:p>
            <a:pPr algn="ctr"/>
            <a:r>
              <a:rPr lang="fa-IR" altLang="zh-CN" sz="4000" dirty="0" smtClean="0">
                <a:solidFill>
                  <a:srgbClr val="002060"/>
                </a:solidFill>
                <a:cs typeface="B Titr" pitchFamily="2" charset="-78"/>
              </a:rPr>
              <a:t>بحث</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609600"/>
            <a:ext cx="8610600" cy="5505450"/>
          </a:xfrm>
        </p:spPr>
        <p:txBody>
          <a:bodyPr/>
          <a:lstStyle/>
          <a:p>
            <a:pPr algn="just" rtl="1">
              <a:buFont typeface="Wingdings" pitchFamily="2" charset="2"/>
              <a:buChar char="Ø"/>
            </a:pPr>
            <a:r>
              <a:rPr lang="ar-SA" sz="2800" dirty="0" smtClean="0">
                <a:latin typeface="Times New Roman" pitchFamily="18" charset="0"/>
                <a:cs typeface="B Zar" pitchFamily="2" charset="-78"/>
              </a:rPr>
              <a:t>در حالی که در مطالعات دیگر شیوع عفونت</a:t>
            </a:r>
            <a:r>
              <a:rPr lang="fa-IR" sz="2800" dirty="0" smtClean="0">
                <a:latin typeface="Times New Roman" pitchFamily="18" charset="0"/>
                <a:cs typeface="B Zar" pitchFamily="2" charset="-78"/>
              </a:rPr>
              <a:t> </a:t>
            </a:r>
            <a:r>
              <a:rPr lang="en-US" sz="2800" dirty="0" smtClean="0">
                <a:latin typeface="Times New Roman" pitchFamily="18" charset="0"/>
                <a:cs typeface="B Zar" pitchFamily="2" charset="-78"/>
              </a:rPr>
              <a:t> </a:t>
            </a:r>
            <a:r>
              <a:rPr lang="en-US" sz="2400" dirty="0" smtClean="0">
                <a:latin typeface="Times New Roman" pitchFamily="18" charset="0"/>
                <a:cs typeface="B Zar" pitchFamily="2" charset="-78"/>
              </a:rPr>
              <a:t>HP</a:t>
            </a:r>
            <a:r>
              <a:rPr lang="ar-SA" sz="2800" dirty="0" smtClean="0">
                <a:latin typeface="Times New Roman" pitchFamily="18" charset="0"/>
                <a:cs typeface="B Zar" pitchFamily="2" charset="-78"/>
              </a:rPr>
              <a:t>در بیماران با اختلال عملکرد کلیه کمتر از جمعیت نرمال عنوان شده است که علت آن را به نقش محافظتی غلظت بالای اوره و یا مصرف داروهای کاهنده اسيد و آنتی بيوتيک ها نسبت داده اند</a:t>
            </a:r>
            <a:r>
              <a:rPr lang="en-US" sz="2800" dirty="0" smtClean="0">
                <a:latin typeface="Times New Roman" pitchFamily="18" charset="0"/>
                <a:cs typeface="B Zar" pitchFamily="2" charset="-78"/>
              </a:rPr>
              <a:t>.</a:t>
            </a:r>
          </a:p>
          <a:p>
            <a:pPr algn="just" rtl="1">
              <a:buFont typeface="Wingdings" pitchFamily="2" charset="2"/>
              <a:buChar char="Ø"/>
            </a:pPr>
            <a:r>
              <a:rPr lang="ar-SA" sz="2800" dirty="0" smtClean="0">
                <a:latin typeface="Times New Roman" pitchFamily="18" charset="0"/>
                <a:cs typeface="B Zar" pitchFamily="2" charset="-78"/>
              </a:rPr>
              <a:t>در مورد تأثیر عواملی نظیر سن، جنس، نژاد و </a:t>
            </a:r>
            <a:r>
              <a:rPr lang="en-US" sz="2400" dirty="0" smtClean="0">
                <a:latin typeface="Times New Roman" pitchFamily="18" charset="0"/>
                <a:cs typeface="B Zar" pitchFamily="2" charset="-78"/>
              </a:rPr>
              <a:t>BMI</a:t>
            </a:r>
            <a:r>
              <a:rPr lang="ar-SA" sz="2800" dirty="0" smtClean="0">
                <a:latin typeface="Times New Roman" pitchFamily="18" charset="0"/>
                <a:cs typeface="B Zar" pitchFamily="2" charset="-78"/>
              </a:rPr>
              <a:t> بر میزان شیوع عفونت </a:t>
            </a:r>
            <a:r>
              <a:rPr lang="en-US" sz="2400" dirty="0" smtClean="0">
                <a:latin typeface="Times New Roman" pitchFamily="18" charset="0"/>
                <a:cs typeface="B Zar" pitchFamily="2" charset="-78"/>
              </a:rPr>
              <a:t>HP</a:t>
            </a:r>
            <a:r>
              <a:rPr lang="ar-SA" sz="2800" dirty="0" smtClean="0">
                <a:latin typeface="Times New Roman" pitchFamily="18" charset="0"/>
                <a:cs typeface="B Zar" pitchFamily="2" charset="-78"/>
              </a:rPr>
              <a:t> و پاسخ به درمان ریشه کنی آن در بیماران نارسایی کلیه اطلاعات کافی در دسترس نیست. در مطالعه حاضر نیز پاسخ به درمان ریشه کنی </a:t>
            </a:r>
            <a:r>
              <a:rPr lang="en-US" sz="2400" dirty="0" smtClean="0">
                <a:latin typeface="Times New Roman" pitchFamily="18" charset="0"/>
                <a:cs typeface="B Zar" pitchFamily="2" charset="-78"/>
              </a:rPr>
              <a:t>HP</a:t>
            </a:r>
            <a:r>
              <a:rPr lang="ar-SA" sz="2800" dirty="0" smtClean="0">
                <a:latin typeface="Times New Roman" pitchFamily="18" charset="0"/>
                <a:cs typeface="B Zar" pitchFamily="2" charset="-78"/>
              </a:rPr>
              <a:t> در میان گروه های مورد بررسی بر حسب این متغیرها تفاوت معناداری با یکدیگر نداشت. با این وجود، بر اساس مطالعات مختلف، در ایران و سایر کشورهای جهان، میانگین گروه سنی بیماران مبتلا به عفونت </a:t>
            </a:r>
            <a:r>
              <a:rPr lang="en-US" sz="2400" dirty="0" smtClean="0">
                <a:latin typeface="Times New Roman" pitchFamily="18" charset="0"/>
                <a:cs typeface="B Zar" pitchFamily="2" charset="-78"/>
              </a:rPr>
              <a:t>HP</a:t>
            </a:r>
            <a:r>
              <a:rPr lang="ar-SA" sz="2800" dirty="0" smtClean="0">
                <a:latin typeface="Times New Roman" pitchFamily="18" charset="0"/>
                <a:cs typeface="B Zar" pitchFamily="2" charset="-78"/>
              </a:rPr>
              <a:t> بین 40 تا 60 سال می باشد و میزان کلونیزاسیون با این باکتری از دوران کودکی تا سن بالاتر از 60 سال افزایش می یابد</a:t>
            </a:r>
            <a:r>
              <a:rPr lang="en-US" sz="2800" dirty="0" smtClean="0">
                <a:latin typeface="Times New Roman" pitchFamily="18" charset="0"/>
                <a:cs typeface="B Zar" pitchFamily="2" charset="-78"/>
              </a:rPr>
              <a:t>.</a:t>
            </a:r>
          </a:p>
          <a:p>
            <a:pPr algn="just" rtl="1">
              <a:buFont typeface="Wingdings" pitchFamily="2" charset="2"/>
              <a:buChar char="Ø"/>
            </a:pPr>
            <a:r>
              <a:rPr lang="ar-SA" sz="2800" dirty="0" smtClean="0">
                <a:cs typeface="B Zar" pitchFamily="2" charset="-78"/>
              </a:rPr>
              <a:t>از نظر توزیع جنسیتی نیز در بعضی مطالعات، عفونت </a:t>
            </a:r>
            <a:r>
              <a:rPr lang="en-US" sz="2400" dirty="0" smtClean="0">
                <a:latin typeface="Times New Roman" pitchFamily="18" charset="0"/>
                <a:cs typeface="Times New Roman" pitchFamily="18" charset="0"/>
              </a:rPr>
              <a:t>HP</a:t>
            </a:r>
            <a:r>
              <a:rPr lang="ar-SA" sz="2800" dirty="0" smtClean="0">
                <a:cs typeface="B Zar" pitchFamily="2" charset="-78"/>
              </a:rPr>
              <a:t> را در جنس مذکر شایع </a:t>
            </a:r>
            <a:r>
              <a:rPr lang="fa-IR" sz="2800" dirty="0" smtClean="0">
                <a:cs typeface="B Zar" pitchFamily="2" charset="-78"/>
              </a:rPr>
              <a:t>تر </a:t>
            </a:r>
            <a:r>
              <a:rPr lang="ar-SA" sz="2800" dirty="0" smtClean="0">
                <a:cs typeface="B Zar" pitchFamily="2" charset="-78"/>
              </a:rPr>
              <a:t>و مطالعات دیگر، شیوع آن را در جنس مؤنث بالاتر گزارش کرده اند</a:t>
            </a:r>
            <a:r>
              <a:rPr lang="en-US" sz="2800" dirty="0" smtClean="0">
                <a:cs typeface="B Zar" pitchFamily="2" charset="-78"/>
              </a:rPr>
              <a:t>.</a:t>
            </a:r>
            <a:endParaRPr lang="fa-IR" altLang="zh-CN" sz="2800" b="1" dirty="0" smtClean="0">
              <a:solidFill>
                <a:schemeClr val="tx1"/>
              </a:solidFill>
              <a:latin typeface="Times New Roman" pitchFamily="18" charset="0"/>
              <a:cs typeface="B Za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76250" y="76200"/>
            <a:ext cx="8229600" cy="685800"/>
          </a:xfrm>
        </p:spPr>
        <p:txBody>
          <a:bodyPr/>
          <a:lstStyle/>
          <a:p>
            <a:pPr algn="ctr"/>
            <a:r>
              <a:rPr lang="fa-IR" altLang="zh-CN" sz="4000" dirty="0" smtClean="0">
                <a:solidFill>
                  <a:srgbClr val="002060"/>
                </a:solidFill>
                <a:cs typeface="B Titr" pitchFamily="2" charset="-78"/>
              </a:rPr>
              <a:t>بحث</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819150"/>
            <a:ext cx="8610600" cy="5505450"/>
          </a:xfrm>
        </p:spPr>
        <p:txBody>
          <a:bodyPr/>
          <a:lstStyle/>
          <a:p>
            <a:pPr algn="just" rtl="1">
              <a:buFont typeface="Wingdings" pitchFamily="2" charset="2"/>
              <a:buChar char="Ø"/>
            </a:pPr>
            <a:r>
              <a:rPr lang="ar-SA" sz="2800" dirty="0" smtClean="0">
                <a:cs typeface="B Zar" pitchFamily="2" charset="-78"/>
              </a:rPr>
              <a:t>از سوی دیگر به علت حذف بیسموت از رژیم ریشه کنی </a:t>
            </a:r>
            <a:r>
              <a:rPr lang="en-US" sz="2400" dirty="0" smtClean="0">
                <a:latin typeface="Times New Roman" pitchFamily="18" charset="0"/>
                <a:cs typeface="Times New Roman" pitchFamily="18" charset="0"/>
              </a:rPr>
              <a:t>HP</a:t>
            </a:r>
            <a:r>
              <a:rPr lang="ar-SA" sz="2800" dirty="0" smtClean="0">
                <a:cs typeface="B Zar" pitchFamily="2" charset="-78"/>
              </a:rPr>
              <a:t> به دلیل سمیت کلیوی در بیماران مورد بررسی، ممکن است پاسخ به درمان ریشه کنی تحت الشعاع قرار گیر</a:t>
            </a:r>
            <a:r>
              <a:rPr lang="fa-IR" sz="2800" dirty="0" smtClean="0">
                <a:cs typeface="B Zar" pitchFamily="2" charset="-78"/>
              </a:rPr>
              <a:t>د</a:t>
            </a:r>
            <a:r>
              <a:rPr lang="ar-SA" sz="2800" dirty="0" smtClean="0">
                <a:cs typeface="B Zar" pitchFamily="2" charset="-78"/>
              </a:rPr>
              <a:t>، در حالی که بعضی مطالعات دیگر، رژیم های درمانی بدون بیسموت را نسبت به رژیم های استاندارد ارحج دانسته </a:t>
            </a:r>
            <a:r>
              <a:rPr lang="fa-IR" sz="2800" dirty="0" smtClean="0">
                <a:cs typeface="B Zar" pitchFamily="2" charset="-78"/>
              </a:rPr>
              <a:t>اند. </a:t>
            </a:r>
            <a:r>
              <a:rPr lang="ar-SA" sz="2800" dirty="0" smtClean="0">
                <a:cs typeface="B Zar" pitchFamily="2" charset="-78"/>
              </a:rPr>
              <a:t>همچنین با توجه به افزایش قابل ملاحظه مقاومت آنتی بیوتیکی به ویژه نسبت به کلاریترومایسین در عفونت</a:t>
            </a:r>
            <a:r>
              <a:rPr lang="en-US" sz="2400" dirty="0" smtClean="0">
                <a:latin typeface="Times New Roman" pitchFamily="18" charset="0"/>
                <a:cs typeface="Times New Roman" pitchFamily="18" charset="0"/>
              </a:rPr>
              <a:t>HP</a:t>
            </a:r>
            <a:r>
              <a:rPr lang="en-US" sz="2800" dirty="0" smtClean="0">
                <a:cs typeface="B Zar" pitchFamily="2" charset="-78"/>
              </a:rPr>
              <a:t> </a:t>
            </a:r>
            <a:r>
              <a:rPr lang="fa-IR" sz="2800" dirty="0" smtClean="0">
                <a:cs typeface="B Zar" pitchFamily="2" charset="-78"/>
              </a:rPr>
              <a:t> </a:t>
            </a:r>
            <a:r>
              <a:rPr lang="ar-SA" sz="2800" dirty="0" smtClean="0">
                <a:cs typeface="B Zar" pitchFamily="2" charset="-78"/>
              </a:rPr>
              <a:t>در سطح جهان طی سال های اخیر، امکان خدشه دار نمودن نتایج مطالعه توسط این عامل وجود دارد</a:t>
            </a:r>
            <a:r>
              <a:rPr lang="fa-IR" sz="2800" dirty="0" smtClean="0">
                <a:cs typeface="B Zar" pitchFamily="2" charset="-78"/>
              </a:rPr>
              <a:t>.</a:t>
            </a:r>
          </a:p>
          <a:p>
            <a:pPr algn="just" rtl="1">
              <a:buFont typeface="Wingdings" pitchFamily="2" charset="2"/>
              <a:buChar char="Ø"/>
            </a:pPr>
            <a:r>
              <a:rPr lang="ar-SA" sz="2800" dirty="0" smtClean="0"/>
              <a:t> </a:t>
            </a:r>
            <a:r>
              <a:rPr lang="ar-SA" sz="2800" dirty="0" smtClean="0">
                <a:latin typeface="Times New Roman" pitchFamily="18" charset="0"/>
                <a:cs typeface="B Zar" pitchFamily="2" charset="-78"/>
              </a:rPr>
              <a:t>علاوه بر عوامل فوق، دقت تشخیصی تست تنفسی اوره برای ارزیابی میزان ریشه کنی عفونت</a:t>
            </a:r>
            <a:r>
              <a:rPr lang="en-US" sz="2400" dirty="0" smtClean="0">
                <a:latin typeface="Times New Roman" pitchFamily="18" charset="0"/>
                <a:cs typeface="B Zar" pitchFamily="2" charset="-78"/>
              </a:rPr>
              <a:t>HP</a:t>
            </a:r>
            <a:r>
              <a:rPr lang="en-US" sz="2800" dirty="0" smtClean="0">
                <a:latin typeface="Times New Roman" pitchFamily="18" charset="0"/>
                <a:cs typeface="B Zar" pitchFamily="2" charset="-78"/>
              </a:rPr>
              <a:t> </a:t>
            </a:r>
            <a:r>
              <a:rPr lang="fa-IR" sz="2800" dirty="0" smtClean="0">
                <a:latin typeface="Times New Roman" pitchFamily="18" charset="0"/>
                <a:cs typeface="B Zar" pitchFamily="2" charset="-78"/>
              </a:rPr>
              <a:t> </a:t>
            </a:r>
            <a:r>
              <a:rPr lang="ar-SA" sz="2800" dirty="0" smtClean="0">
                <a:latin typeface="Times New Roman" pitchFamily="18" charset="0"/>
                <a:cs typeface="B Zar" pitchFamily="2" charset="-78"/>
              </a:rPr>
              <a:t>نیز عامل مداخله گر مهمی در نتایج مطالعه است. </a:t>
            </a:r>
            <a:r>
              <a:rPr lang="en-US" sz="2400" dirty="0" err="1" smtClean="0">
                <a:latin typeface="Times New Roman" pitchFamily="18" charset="0"/>
                <a:cs typeface="B Zar" pitchFamily="2" charset="-78"/>
              </a:rPr>
              <a:t>Stenstrom</a:t>
            </a:r>
            <a:r>
              <a:rPr lang="ar-SA" sz="2800" dirty="0" smtClean="0">
                <a:latin typeface="Times New Roman" pitchFamily="18" charset="0"/>
                <a:cs typeface="B Zar" pitchFamily="2" charset="-78"/>
              </a:rPr>
              <a:t> و همکاران اين تست را به عنوان بهترين راه تشخيص عفونت معرفي کرده اند</a:t>
            </a:r>
            <a:endParaRPr lang="fa-IR" sz="2800" dirty="0" smtClean="0">
              <a:latin typeface="Times New Roman" pitchFamily="18" charset="0"/>
              <a:cs typeface="B Zar" pitchFamily="2" charset="-78"/>
            </a:endParaRPr>
          </a:p>
          <a:p>
            <a:pPr algn="just" rtl="1">
              <a:buFont typeface="Wingdings" pitchFamily="2" charset="2"/>
              <a:buChar char="Ø"/>
            </a:pPr>
            <a:r>
              <a:rPr lang="en-US" sz="2400" dirty="0" smtClean="0">
                <a:latin typeface="Times New Roman" pitchFamily="18" charset="0"/>
                <a:cs typeface="B Zar" pitchFamily="2" charset="-78"/>
              </a:rPr>
              <a:t>Kawai</a:t>
            </a:r>
            <a:r>
              <a:rPr lang="en-US" sz="2800" dirty="0" smtClean="0">
                <a:latin typeface="Times New Roman" pitchFamily="18" charset="0"/>
                <a:cs typeface="B Zar" pitchFamily="2" charset="-78"/>
              </a:rPr>
              <a:t> </a:t>
            </a:r>
            <a:r>
              <a:rPr lang="ar-SA" sz="2800" dirty="0" smtClean="0">
                <a:latin typeface="Times New Roman" pitchFamily="18" charset="0"/>
                <a:cs typeface="B Zar" pitchFamily="2" charset="-78"/>
              </a:rPr>
              <a:t> و همکاران نیز در مطالعه خود، حساسيت و ويژگي تست اوره تنفسي را به ترتيب 97% و 100% گزارش کردند</a:t>
            </a:r>
            <a:r>
              <a:rPr lang="fa-IR" sz="2800" dirty="0" smtClean="0">
                <a:latin typeface="Times New Roman" pitchFamily="18" charset="0"/>
                <a:cs typeface="B Zar" pitchFamily="2" charset="-78"/>
              </a:rPr>
              <a:t>.</a:t>
            </a:r>
            <a:endParaRPr lang="fa-IR" altLang="zh-CN" sz="2800" b="1" dirty="0" smtClean="0">
              <a:solidFill>
                <a:schemeClr val="tx1"/>
              </a:solidFill>
              <a:latin typeface="Times New Roman" pitchFamily="18" charset="0"/>
              <a:cs typeface="B Zar" pitchFamily="2" charset="-78"/>
            </a:endParaRPr>
          </a:p>
        </p:txBody>
      </p:sp>
    </p:spTree>
  </p:cSld>
  <p:clrMapOvr>
    <a:masterClrMapping/>
  </p:clrMapOvr>
  <p:transition>
    <p:split orient="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76250" y="-76200"/>
            <a:ext cx="8229600" cy="685800"/>
          </a:xfrm>
        </p:spPr>
        <p:txBody>
          <a:bodyPr/>
          <a:lstStyle/>
          <a:p>
            <a:pPr algn="ctr"/>
            <a:r>
              <a:rPr lang="fa-IR" altLang="zh-CN" sz="4000" dirty="0" smtClean="0">
                <a:solidFill>
                  <a:srgbClr val="002060"/>
                </a:solidFill>
                <a:cs typeface="B Titr" pitchFamily="2" charset="-78"/>
              </a:rPr>
              <a:t>بحث</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438150"/>
            <a:ext cx="8610600" cy="5505450"/>
          </a:xfrm>
        </p:spPr>
        <p:txBody>
          <a:bodyPr/>
          <a:lstStyle/>
          <a:p>
            <a:pPr algn="just" rtl="1">
              <a:buFont typeface="Wingdings" pitchFamily="2" charset="2"/>
              <a:buChar char="Ø"/>
            </a:pPr>
            <a:r>
              <a:rPr lang="en-US" sz="2400" dirty="0" smtClean="0">
                <a:latin typeface="Times New Roman" pitchFamily="18" charset="0"/>
                <a:cs typeface="B Zar" pitchFamily="2" charset="-78"/>
              </a:rPr>
              <a:t>Lopez</a:t>
            </a:r>
            <a:r>
              <a:rPr lang="ar-SA" sz="2800" dirty="0" smtClean="0">
                <a:latin typeface="Times New Roman" pitchFamily="18" charset="0"/>
                <a:cs typeface="B Zar" pitchFamily="2" charset="-78"/>
              </a:rPr>
              <a:t> و همکاران در مطالعه خود، حساسيت و ويژگي اين تست را در تشخیص عفونت</a:t>
            </a:r>
            <a:r>
              <a:rPr lang="en-US" sz="2400" dirty="0" smtClean="0">
                <a:latin typeface="Times New Roman" pitchFamily="18" charset="0"/>
                <a:cs typeface="B Zar" pitchFamily="2" charset="-78"/>
              </a:rPr>
              <a:t>HP</a:t>
            </a:r>
            <a:r>
              <a:rPr lang="en-US" sz="2800" dirty="0" smtClean="0">
                <a:latin typeface="Times New Roman" pitchFamily="18" charset="0"/>
                <a:cs typeface="B Zar" pitchFamily="2" charset="-78"/>
              </a:rPr>
              <a:t> </a:t>
            </a:r>
            <a:r>
              <a:rPr lang="fa-IR" sz="2800" dirty="0" smtClean="0">
                <a:latin typeface="Times New Roman" pitchFamily="18" charset="0"/>
                <a:cs typeface="B Zar" pitchFamily="2" charset="-78"/>
              </a:rPr>
              <a:t> </a:t>
            </a:r>
            <a:r>
              <a:rPr lang="ar-SA" sz="2800" dirty="0" smtClean="0">
                <a:latin typeface="Times New Roman" pitchFamily="18" charset="0"/>
                <a:cs typeface="B Zar" pitchFamily="2" charset="-78"/>
              </a:rPr>
              <a:t>در بیماران همودیالیز به ترتيب 94% و 96% تعیین نمودند</a:t>
            </a:r>
            <a:r>
              <a:rPr lang="fa-IR" sz="2800" dirty="0" smtClean="0">
                <a:latin typeface="Times New Roman" pitchFamily="18" charset="0"/>
                <a:cs typeface="B Zar" pitchFamily="2" charset="-78"/>
              </a:rPr>
              <a:t>.</a:t>
            </a:r>
          </a:p>
          <a:p>
            <a:pPr algn="just" rtl="1">
              <a:buFont typeface="Wingdings" pitchFamily="2" charset="2"/>
              <a:buChar char="Ø"/>
            </a:pPr>
            <a:r>
              <a:rPr lang="ar-SA" sz="2800" dirty="0" smtClean="0">
                <a:latin typeface="Times New Roman" pitchFamily="18" charset="0"/>
                <a:cs typeface="B Zar" pitchFamily="2" charset="-78"/>
              </a:rPr>
              <a:t> </a:t>
            </a:r>
            <a:r>
              <a:rPr lang="en-US" sz="2400" dirty="0" smtClean="0">
                <a:latin typeface="Times New Roman" pitchFamily="18" charset="0"/>
                <a:cs typeface="B Zar" pitchFamily="2" charset="-78"/>
              </a:rPr>
              <a:t>Huang</a:t>
            </a:r>
            <a:r>
              <a:rPr lang="ar-SA" sz="2800" dirty="0" smtClean="0">
                <a:latin typeface="Times New Roman" pitchFamily="18" charset="0"/>
                <a:cs typeface="B Zar" pitchFamily="2" charset="-78"/>
              </a:rPr>
              <a:t> و همکاران نیز در مطالعه ای مشابه حساسیت و ویژگی </a:t>
            </a:r>
            <a:r>
              <a:rPr lang="en-US" sz="2400" dirty="0" err="1" smtClean="0">
                <a:latin typeface="Times New Roman" pitchFamily="18" charset="0"/>
                <a:cs typeface="B Zar" pitchFamily="2" charset="-78"/>
              </a:rPr>
              <a:t>UBT</a:t>
            </a:r>
            <a:r>
              <a:rPr lang="ar-SA" sz="2800" dirty="0" smtClean="0">
                <a:latin typeface="Times New Roman" pitchFamily="18" charset="0"/>
                <a:cs typeface="B Zar" pitchFamily="2" charset="-78"/>
              </a:rPr>
              <a:t> را در بیماران همودیالیز به ترتیب </a:t>
            </a:r>
            <a:r>
              <a:rPr lang="fa-IR" sz="2800" dirty="0" smtClean="0">
                <a:latin typeface="Times New Roman" pitchFamily="18" charset="0"/>
                <a:cs typeface="B Zar" pitchFamily="2" charset="-78"/>
              </a:rPr>
              <a:t>93/8</a:t>
            </a:r>
            <a:r>
              <a:rPr lang="ar-SA" sz="2800" dirty="0" smtClean="0">
                <a:latin typeface="Times New Roman" pitchFamily="18" charset="0"/>
                <a:cs typeface="B Zar" pitchFamily="2" charset="-78"/>
              </a:rPr>
              <a:t>% و </a:t>
            </a:r>
            <a:r>
              <a:rPr lang="fa-IR" sz="2800" dirty="0" smtClean="0">
                <a:latin typeface="Times New Roman" pitchFamily="18" charset="0"/>
                <a:cs typeface="B Zar" pitchFamily="2" charset="-78"/>
              </a:rPr>
              <a:t>85/3</a:t>
            </a:r>
            <a:r>
              <a:rPr lang="ar-SA" sz="2800" dirty="0" smtClean="0">
                <a:latin typeface="Times New Roman" pitchFamily="18" charset="0"/>
                <a:cs typeface="B Zar" pitchFamily="2" charset="-78"/>
              </a:rPr>
              <a:t>% گزارش کردند</a:t>
            </a:r>
            <a:endParaRPr lang="fa-IR" sz="2800" dirty="0" smtClean="0">
              <a:latin typeface="Times New Roman" pitchFamily="18" charset="0"/>
              <a:cs typeface="B Zar" pitchFamily="2" charset="-78"/>
            </a:endParaRPr>
          </a:p>
          <a:p>
            <a:pPr algn="just" rtl="1">
              <a:buFont typeface="Wingdings" pitchFamily="2" charset="2"/>
              <a:buChar char="Ø"/>
            </a:pPr>
            <a:r>
              <a:rPr lang="ar-SA" sz="2800" dirty="0" smtClean="0">
                <a:latin typeface="Times New Roman" pitchFamily="18" charset="0"/>
                <a:cs typeface="B Zar" pitchFamily="2" charset="-78"/>
              </a:rPr>
              <a:t>از سوی دیگر، مطالعه </a:t>
            </a:r>
            <a:r>
              <a:rPr lang="en-US" sz="2400" dirty="0" err="1" smtClean="0">
                <a:latin typeface="Times New Roman" pitchFamily="18" charset="0"/>
                <a:cs typeface="B Zar" pitchFamily="2" charset="-78"/>
              </a:rPr>
              <a:t>Nardone</a:t>
            </a:r>
            <a:r>
              <a:rPr lang="ar-SA" sz="2800" dirty="0" smtClean="0">
                <a:latin typeface="Times New Roman" pitchFamily="18" charset="0"/>
                <a:cs typeface="B Zar" pitchFamily="2" charset="-78"/>
              </a:rPr>
              <a:t> و همکاران نشان داد که در بيماران مبتلا به اورمي دقت تشخيصي</a:t>
            </a:r>
            <a:r>
              <a:rPr lang="en-US" sz="2400" dirty="0" err="1" smtClean="0">
                <a:latin typeface="Times New Roman" pitchFamily="18" charset="0"/>
                <a:cs typeface="B Zar" pitchFamily="2" charset="-78"/>
              </a:rPr>
              <a:t>UBT</a:t>
            </a:r>
            <a:r>
              <a:rPr lang="en-US" sz="2800" dirty="0" smtClean="0">
                <a:latin typeface="Times New Roman" pitchFamily="18" charset="0"/>
                <a:cs typeface="B Zar" pitchFamily="2" charset="-78"/>
              </a:rPr>
              <a:t> </a:t>
            </a:r>
            <a:r>
              <a:rPr lang="fa-IR" sz="2800" dirty="0" smtClean="0">
                <a:latin typeface="Times New Roman" pitchFamily="18" charset="0"/>
                <a:cs typeface="B Zar" pitchFamily="2" charset="-78"/>
              </a:rPr>
              <a:t> </a:t>
            </a:r>
            <a:r>
              <a:rPr lang="ar-SA" sz="2800" dirty="0" smtClean="0">
                <a:latin typeface="Times New Roman" pitchFamily="18" charset="0"/>
                <a:cs typeface="B Zar" pitchFamily="2" charset="-78"/>
              </a:rPr>
              <a:t>کاهش نمی یابد و بنابراین روش مناسبي براي تشخيص عفونت </a:t>
            </a:r>
            <a:r>
              <a:rPr lang="en-US" sz="2400" dirty="0" smtClean="0">
                <a:latin typeface="Times New Roman" pitchFamily="18" charset="0"/>
                <a:cs typeface="B Zar" pitchFamily="2" charset="-78"/>
              </a:rPr>
              <a:t>HP</a:t>
            </a:r>
            <a:r>
              <a:rPr lang="ar-SA" sz="2800" dirty="0" smtClean="0">
                <a:latin typeface="Times New Roman" pitchFamily="18" charset="0"/>
                <a:cs typeface="B Zar" pitchFamily="2" charset="-78"/>
              </a:rPr>
              <a:t> به شمار می رود</a:t>
            </a:r>
            <a:r>
              <a:rPr lang="fa-IR" sz="2800" dirty="0" smtClean="0">
                <a:latin typeface="Times New Roman" pitchFamily="18" charset="0"/>
                <a:cs typeface="B Zar" pitchFamily="2" charset="-78"/>
              </a:rPr>
              <a:t>.</a:t>
            </a:r>
          </a:p>
          <a:p>
            <a:pPr algn="just" rtl="1">
              <a:buFont typeface="Wingdings" pitchFamily="2" charset="2"/>
              <a:buChar char="Ø"/>
            </a:pPr>
            <a:r>
              <a:rPr lang="ar-SA" sz="2800" dirty="0" smtClean="0">
                <a:latin typeface="Times New Roman" pitchFamily="18" charset="0"/>
                <a:cs typeface="B Zar" pitchFamily="2" charset="-78"/>
              </a:rPr>
              <a:t> </a:t>
            </a:r>
            <a:r>
              <a:rPr lang="en-US" sz="2400" dirty="0" smtClean="0">
                <a:latin typeface="Times New Roman" pitchFamily="18" charset="0"/>
                <a:cs typeface="B Zar" pitchFamily="2" charset="-78"/>
              </a:rPr>
              <a:t>Lopez</a:t>
            </a:r>
            <a:r>
              <a:rPr lang="ar-SA" sz="2800" dirty="0" smtClean="0">
                <a:latin typeface="Times New Roman" pitchFamily="18" charset="0"/>
                <a:cs typeface="B Zar" pitchFamily="2" charset="-78"/>
              </a:rPr>
              <a:t> و همکاران در مطالعه خود، حساسيت و ويژگي اين تست را در تشخیص عفونت</a:t>
            </a:r>
            <a:r>
              <a:rPr lang="en-US" sz="2400" dirty="0" smtClean="0">
                <a:latin typeface="Times New Roman" pitchFamily="18" charset="0"/>
                <a:cs typeface="B Zar" pitchFamily="2" charset="-78"/>
              </a:rPr>
              <a:t>HP</a:t>
            </a:r>
            <a:r>
              <a:rPr lang="en-US" sz="2800" dirty="0" smtClean="0">
                <a:latin typeface="Times New Roman" pitchFamily="18" charset="0"/>
                <a:cs typeface="B Zar" pitchFamily="2" charset="-78"/>
              </a:rPr>
              <a:t> </a:t>
            </a:r>
            <a:r>
              <a:rPr lang="fa-IR" sz="2800" dirty="0" smtClean="0">
                <a:latin typeface="Times New Roman" pitchFamily="18" charset="0"/>
                <a:cs typeface="B Zar" pitchFamily="2" charset="-78"/>
              </a:rPr>
              <a:t> </a:t>
            </a:r>
            <a:r>
              <a:rPr lang="ar-SA" sz="2800" dirty="0" smtClean="0">
                <a:latin typeface="Times New Roman" pitchFamily="18" charset="0"/>
                <a:cs typeface="B Zar" pitchFamily="2" charset="-78"/>
              </a:rPr>
              <a:t>در بیماران همودیالیز به ترتيب 94% و 96% تعیین نمودند.</a:t>
            </a:r>
            <a:endParaRPr lang="fa-IR" sz="2800" dirty="0" smtClean="0">
              <a:latin typeface="Times New Roman" pitchFamily="18" charset="0"/>
              <a:cs typeface="B Zar" pitchFamily="2" charset="-78"/>
            </a:endParaRPr>
          </a:p>
          <a:p>
            <a:pPr algn="just" rtl="1">
              <a:buFont typeface="Wingdings" pitchFamily="2" charset="2"/>
              <a:buChar char="Ø"/>
            </a:pPr>
            <a:r>
              <a:rPr lang="ar-SA" sz="2800" dirty="0" smtClean="0">
                <a:latin typeface="Times New Roman" pitchFamily="18" charset="0"/>
                <a:cs typeface="B Zar" pitchFamily="2" charset="-78"/>
              </a:rPr>
              <a:t> </a:t>
            </a:r>
            <a:r>
              <a:rPr lang="en-US" sz="2400" dirty="0" smtClean="0">
                <a:latin typeface="Times New Roman" pitchFamily="18" charset="0"/>
                <a:cs typeface="B Zar" pitchFamily="2" charset="-78"/>
              </a:rPr>
              <a:t>Huang</a:t>
            </a:r>
            <a:r>
              <a:rPr lang="ar-SA" sz="2800" dirty="0" smtClean="0">
                <a:latin typeface="Times New Roman" pitchFamily="18" charset="0"/>
                <a:cs typeface="B Zar" pitchFamily="2" charset="-78"/>
              </a:rPr>
              <a:t> و همکاران نیز در مطالعه ای مشابه حساسیت و ویژگی </a:t>
            </a:r>
            <a:r>
              <a:rPr lang="en-US" sz="2400" dirty="0" err="1" smtClean="0">
                <a:latin typeface="Times New Roman" pitchFamily="18" charset="0"/>
                <a:cs typeface="B Zar" pitchFamily="2" charset="-78"/>
              </a:rPr>
              <a:t>UBT</a:t>
            </a:r>
            <a:r>
              <a:rPr lang="ar-SA" sz="2800" dirty="0" smtClean="0">
                <a:latin typeface="Times New Roman" pitchFamily="18" charset="0"/>
                <a:cs typeface="B Zar" pitchFamily="2" charset="-78"/>
              </a:rPr>
              <a:t> را در بیماران همودیالیز به ترتیب </a:t>
            </a:r>
            <a:r>
              <a:rPr lang="fa-IR" sz="2800" dirty="0" smtClean="0">
                <a:latin typeface="Times New Roman" pitchFamily="18" charset="0"/>
                <a:cs typeface="B Zar" pitchFamily="2" charset="-78"/>
              </a:rPr>
              <a:t>93/8</a:t>
            </a:r>
            <a:r>
              <a:rPr lang="ar-SA" sz="2800" dirty="0" smtClean="0">
                <a:latin typeface="Times New Roman" pitchFamily="18" charset="0"/>
                <a:cs typeface="B Zar" pitchFamily="2" charset="-78"/>
              </a:rPr>
              <a:t>% و </a:t>
            </a:r>
            <a:r>
              <a:rPr lang="fa-IR" sz="2800" dirty="0" smtClean="0">
                <a:latin typeface="Times New Roman" pitchFamily="18" charset="0"/>
                <a:cs typeface="B Zar" pitchFamily="2" charset="-78"/>
              </a:rPr>
              <a:t>85/3</a:t>
            </a:r>
            <a:r>
              <a:rPr lang="ar-SA" sz="2800" dirty="0" smtClean="0">
                <a:latin typeface="Times New Roman" pitchFamily="18" charset="0"/>
                <a:cs typeface="B Zar" pitchFamily="2" charset="-78"/>
              </a:rPr>
              <a:t>% گزارش کردند</a:t>
            </a:r>
            <a:endParaRPr lang="fa-IR" sz="2800" dirty="0" smtClean="0">
              <a:latin typeface="Times New Roman" pitchFamily="18" charset="0"/>
              <a:cs typeface="B Zar" pitchFamily="2" charset="-78"/>
            </a:endParaRPr>
          </a:p>
          <a:p>
            <a:pPr algn="just" rtl="1">
              <a:buFont typeface="Wingdings" pitchFamily="2" charset="2"/>
              <a:buChar char="Ø"/>
            </a:pPr>
            <a:r>
              <a:rPr lang="ar-SA" sz="2800" dirty="0" smtClean="0">
                <a:latin typeface="Times New Roman" pitchFamily="18" charset="0"/>
                <a:cs typeface="B Zar" pitchFamily="2" charset="-78"/>
              </a:rPr>
              <a:t>مطالعه </a:t>
            </a:r>
            <a:r>
              <a:rPr lang="en-US" sz="2400" dirty="0" err="1" smtClean="0">
                <a:latin typeface="Times New Roman" pitchFamily="18" charset="0"/>
                <a:cs typeface="B Zar" pitchFamily="2" charset="-78"/>
              </a:rPr>
              <a:t>Nardone</a:t>
            </a:r>
            <a:r>
              <a:rPr lang="ar-SA" sz="2800" dirty="0" smtClean="0">
                <a:latin typeface="Times New Roman" pitchFamily="18" charset="0"/>
                <a:cs typeface="B Zar" pitchFamily="2" charset="-78"/>
              </a:rPr>
              <a:t> و همکاران نشان داد که در بيماران مبتلا به اورمي دقت تشخيصي</a:t>
            </a:r>
            <a:r>
              <a:rPr lang="en-US" sz="2400" dirty="0" err="1" smtClean="0">
                <a:latin typeface="Times New Roman" pitchFamily="18" charset="0"/>
                <a:cs typeface="B Zar" pitchFamily="2" charset="-78"/>
              </a:rPr>
              <a:t>UBT</a:t>
            </a:r>
            <a:r>
              <a:rPr lang="en-US" sz="2800" dirty="0" smtClean="0">
                <a:latin typeface="Times New Roman" pitchFamily="18" charset="0"/>
                <a:cs typeface="B Zar" pitchFamily="2" charset="-78"/>
              </a:rPr>
              <a:t> </a:t>
            </a:r>
            <a:r>
              <a:rPr lang="fa-IR" sz="2800" dirty="0" smtClean="0">
                <a:latin typeface="Times New Roman" pitchFamily="18" charset="0"/>
                <a:cs typeface="B Zar" pitchFamily="2" charset="-78"/>
              </a:rPr>
              <a:t> </a:t>
            </a:r>
            <a:r>
              <a:rPr lang="ar-SA" sz="2800" dirty="0" smtClean="0">
                <a:latin typeface="Times New Roman" pitchFamily="18" charset="0"/>
                <a:cs typeface="B Zar" pitchFamily="2" charset="-78"/>
              </a:rPr>
              <a:t>کاهش نمی یابد و بنابراین روش مناسبي براي تشخيص عفونت </a:t>
            </a:r>
            <a:r>
              <a:rPr lang="en-US" sz="2400" dirty="0" smtClean="0">
                <a:latin typeface="Times New Roman" pitchFamily="18" charset="0"/>
                <a:cs typeface="B Zar" pitchFamily="2" charset="-78"/>
              </a:rPr>
              <a:t>HP</a:t>
            </a:r>
            <a:r>
              <a:rPr lang="ar-SA" sz="2800" dirty="0" smtClean="0">
                <a:latin typeface="Times New Roman" pitchFamily="18" charset="0"/>
                <a:cs typeface="B Zar" pitchFamily="2" charset="-78"/>
              </a:rPr>
              <a:t> به شمار می رود</a:t>
            </a:r>
            <a:r>
              <a:rPr lang="fa-IR" sz="2800" dirty="0" smtClean="0">
                <a:latin typeface="Times New Roman" pitchFamily="18" charset="0"/>
                <a:cs typeface="B Zar" pitchFamily="2" charset="-78"/>
              </a:rPr>
              <a:t>.</a:t>
            </a:r>
            <a:endParaRPr lang="fa-IR" altLang="zh-CN" sz="2800" b="1" dirty="0" smtClean="0">
              <a:solidFill>
                <a:schemeClr val="tx1"/>
              </a:solidFill>
              <a:latin typeface="Times New Roman" pitchFamily="18" charset="0"/>
              <a:cs typeface="B Zar" pitchFamily="2" charset="-78"/>
            </a:endParaRPr>
          </a:p>
        </p:txBody>
      </p:sp>
    </p:spTree>
  </p:cSld>
  <p:clrMapOvr>
    <a:masterClrMapping/>
  </p:clrMapOvr>
  <p:transition>
    <p:split orient="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76250" y="76200"/>
            <a:ext cx="8229600" cy="685800"/>
          </a:xfrm>
        </p:spPr>
        <p:txBody>
          <a:bodyPr/>
          <a:lstStyle/>
          <a:p>
            <a:pPr algn="ctr"/>
            <a:r>
              <a:rPr lang="fa-IR" altLang="zh-CN" sz="4000" dirty="0" smtClean="0">
                <a:solidFill>
                  <a:srgbClr val="002060"/>
                </a:solidFill>
                <a:cs typeface="B Titr" pitchFamily="2" charset="-78"/>
              </a:rPr>
              <a:t>بحث</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123950"/>
            <a:ext cx="8610600" cy="5353050"/>
          </a:xfrm>
        </p:spPr>
        <p:txBody>
          <a:bodyPr/>
          <a:lstStyle/>
          <a:p>
            <a:pPr algn="just" rtl="1">
              <a:buFont typeface="Wingdings" pitchFamily="2" charset="2"/>
              <a:buChar char="Ø"/>
            </a:pPr>
            <a:r>
              <a:rPr lang="ar-SA" sz="2800" dirty="0" smtClean="0">
                <a:cs typeface="B Zar" pitchFamily="2" charset="-78"/>
              </a:rPr>
              <a:t>محققان دیگر نیز در زمینه ارتباط بین ریشه کنی عفونت </a:t>
            </a:r>
            <a:r>
              <a:rPr lang="en-US" sz="2800" dirty="0" smtClean="0">
                <a:cs typeface="B Zar" pitchFamily="2" charset="-78"/>
              </a:rPr>
              <a:t>HP</a:t>
            </a:r>
            <a:r>
              <a:rPr lang="ar-SA" sz="2800" dirty="0" smtClean="0">
                <a:cs typeface="B Zar" pitchFamily="2" charset="-78"/>
              </a:rPr>
              <a:t> و کلیرانس کراتینین با استفاده از رژیمهای درمانی و روش های مختلف مطالعاتی به نتایج گوناگونی دست یافتند. بر خلاف یافته های ما، مطالعه </a:t>
            </a:r>
            <a:r>
              <a:rPr lang="en-US" sz="2800" dirty="0" err="1" smtClean="0">
                <a:cs typeface="B Zar" pitchFamily="2" charset="-78"/>
              </a:rPr>
              <a:t>Itatsu</a:t>
            </a:r>
            <a:r>
              <a:rPr lang="ar-SA" sz="2800" dirty="0" smtClean="0">
                <a:cs typeface="B Zar" pitchFamily="2" charset="-78"/>
              </a:rPr>
              <a:t> و همکاران نشان داد که رژیم 7 روزه با دوز پایین لانزوپرازول، آموکسی سیلین و کلاریترومایسین(</a:t>
            </a:r>
            <a:r>
              <a:rPr lang="en-US" sz="2800" dirty="0" smtClean="0">
                <a:cs typeface="B Zar" pitchFamily="2" charset="-78"/>
              </a:rPr>
              <a:t>LAC</a:t>
            </a:r>
            <a:r>
              <a:rPr lang="ar-SA" sz="2800" dirty="0" smtClean="0">
                <a:cs typeface="B Zar" pitchFamily="2" charset="-78"/>
              </a:rPr>
              <a:t>) در درمان عفونت </a:t>
            </a:r>
            <a:r>
              <a:rPr lang="en-US" sz="2800" dirty="0" smtClean="0">
                <a:cs typeface="B Zar" pitchFamily="2" charset="-78"/>
              </a:rPr>
              <a:t>HP</a:t>
            </a:r>
            <a:r>
              <a:rPr lang="ar-SA" sz="2800" dirty="0" smtClean="0">
                <a:cs typeface="B Zar" pitchFamily="2" charset="-78"/>
              </a:rPr>
              <a:t> در بیماران همودیالیزی ایمن و مؤثر است.</a:t>
            </a:r>
            <a:endParaRPr lang="fa-IR" sz="2800" dirty="0" smtClean="0">
              <a:cs typeface="B Zar" pitchFamily="2" charset="-78"/>
            </a:endParaRPr>
          </a:p>
          <a:p>
            <a:pPr algn="just" rtl="1">
              <a:buFont typeface="Wingdings" pitchFamily="2" charset="2"/>
              <a:buChar char="Ø"/>
            </a:pPr>
            <a:r>
              <a:rPr lang="ar-SA" sz="2800" dirty="0" smtClean="0">
                <a:cs typeface="B Zar" pitchFamily="2" charset="-78"/>
              </a:rPr>
              <a:t> </a:t>
            </a:r>
            <a:r>
              <a:rPr lang="en-US" sz="2800" dirty="0" err="1" smtClean="0">
                <a:cs typeface="B Zar" pitchFamily="2" charset="-78"/>
              </a:rPr>
              <a:t>Mak</a:t>
            </a:r>
            <a:r>
              <a:rPr lang="ar-SA" sz="2800" dirty="0" smtClean="0">
                <a:cs typeface="B Zar" pitchFamily="2" charset="-78"/>
              </a:rPr>
              <a:t> و همکاران نیز در مطالعه خود به این نتیجه رسیدند که دوره درمانی کوتاه 3 دارویی در بیماران نارسایی مزمن کلیه اثربخشی قابل ملاحظه ای دارد</a:t>
            </a:r>
            <a:r>
              <a:rPr lang="fa-IR" sz="2800" dirty="0" smtClean="0">
                <a:cs typeface="B Zar" pitchFamily="2" charset="-78"/>
              </a:rPr>
              <a:t>.</a:t>
            </a:r>
          </a:p>
          <a:p>
            <a:pPr algn="just" rtl="1">
              <a:buFont typeface="Wingdings" pitchFamily="2" charset="2"/>
              <a:buChar char="Ø"/>
            </a:pPr>
            <a:r>
              <a:rPr lang="ar-SA" sz="2800" dirty="0" smtClean="0">
                <a:cs typeface="B Zar" pitchFamily="2" charset="-78"/>
              </a:rPr>
              <a:t>مطالعه </a:t>
            </a:r>
            <a:r>
              <a:rPr lang="en-US" sz="2800" dirty="0" err="1" smtClean="0">
                <a:cs typeface="B Zar" pitchFamily="2" charset="-78"/>
              </a:rPr>
              <a:t>Sheu</a:t>
            </a:r>
            <a:r>
              <a:rPr lang="ar-SA" sz="2800" dirty="0" smtClean="0">
                <a:cs typeface="B Zar" pitchFamily="2" charset="-78"/>
              </a:rPr>
              <a:t> و همکاران نشان داد که رژیم 3 دارویی حاوی مترونیدازول و کلاریترومایسین اما بدون آموکسی سیلین را در بیماران نارسایی کلیه مؤثرتر </a:t>
            </a:r>
            <a:r>
              <a:rPr lang="fa-IR" sz="2800" dirty="0" smtClean="0">
                <a:cs typeface="B Zar" pitchFamily="2" charset="-78"/>
              </a:rPr>
              <a:t>است. </a:t>
            </a:r>
            <a:r>
              <a:rPr lang="ar-SA" sz="2800" dirty="0" smtClean="0">
                <a:cs typeface="B Zar" pitchFamily="2" charset="-78"/>
              </a:rPr>
              <a:t>همان طور که دو مطالعه دیگر نیز نتایجی مشابه مطالعات فوق به دست آوردند</a:t>
            </a:r>
            <a:r>
              <a:rPr lang="fa-IR" sz="2800" dirty="0" smtClean="0">
                <a:cs typeface="B Zar" pitchFamily="2" charset="-78"/>
              </a:rPr>
              <a:t>.</a:t>
            </a:r>
            <a:endParaRPr lang="fa-IR" altLang="zh-CN" sz="2800" b="1" dirty="0" smtClean="0">
              <a:solidFill>
                <a:schemeClr val="tx1"/>
              </a:solidFill>
              <a:latin typeface="Times New Roman" pitchFamily="18" charset="0"/>
              <a:cs typeface="B Zar" pitchFamily="2" charset="-78"/>
            </a:endParaRPr>
          </a:p>
        </p:txBody>
      </p:sp>
    </p:spTree>
  </p:cSld>
  <p:clrMapOvr>
    <a:masterClrMapping/>
  </p:clrMapOvr>
  <p:transition>
    <p:split orient="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76250" y="76200"/>
            <a:ext cx="8229600" cy="685800"/>
          </a:xfrm>
        </p:spPr>
        <p:txBody>
          <a:bodyPr/>
          <a:lstStyle/>
          <a:p>
            <a:pPr algn="ctr"/>
            <a:r>
              <a:rPr lang="fa-IR" altLang="zh-CN" sz="4000" dirty="0" smtClean="0">
                <a:solidFill>
                  <a:srgbClr val="002060"/>
                </a:solidFill>
                <a:cs typeface="B Titr" pitchFamily="2" charset="-78"/>
              </a:rPr>
              <a:t>بحث</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123950"/>
            <a:ext cx="8610600" cy="5353050"/>
          </a:xfrm>
        </p:spPr>
        <p:txBody>
          <a:bodyPr/>
          <a:lstStyle/>
          <a:p>
            <a:pPr algn="just" rtl="1">
              <a:buFont typeface="Wingdings" pitchFamily="2" charset="2"/>
              <a:buChar char="Ø"/>
            </a:pPr>
            <a:r>
              <a:rPr lang="ar-SA" sz="2800" dirty="0" smtClean="0">
                <a:cs typeface="B Zar" pitchFamily="2" charset="-78"/>
              </a:rPr>
              <a:t>در مقابل، مطالعه </a:t>
            </a:r>
            <a:r>
              <a:rPr lang="en-US" sz="2800" dirty="0" err="1" smtClean="0">
                <a:cs typeface="B Zar" pitchFamily="2" charset="-78"/>
              </a:rPr>
              <a:t>Tsukada</a:t>
            </a:r>
            <a:r>
              <a:rPr lang="ar-SA" sz="2800" dirty="0" smtClean="0">
                <a:cs typeface="B Zar" pitchFamily="2" charset="-78"/>
              </a:rPr>
              <a:t> و همکاران نشان داد که رژیم 3 دارویی امپرازول، آموکسی سیلین و کلاریترومایسین در هر دو گروه از بیماران همودیالیز و افراد نرمال مؤثر بوده و اختلاف معناداری از نظر ریشه کنی </a:t>
            </a:r>
            <a:r>
              <a:rPr lang="en-US" sz="2800" dirty="0" smtClean="0">
                <a:cs typeface="B Zar" pitchFamily="2" charset="-78"/>
              </a:rPr>
              <a:t>HP</a:t>
            </a:r>
            <a:r>
              <a:rPr lang="ar-SA" sz="2800" dirty="0" smtClean="0">
                <a:cs typeface="B Zar" pitchFamily="2" charset="-78"/>
              </a:rPr>
              <a:t> بین این دو گروه وجود ندارد</a:t>
            </a:r>
            <a:r>
              <a:rPr lang="fa-IR" sz="2800" dirty="0" smtClean="0">
                <a:cs typeface="B Zar" pitchFamily="2" charset="-78"/>
              </a:rPr>
              <a:t>.</a:t>
            </a:r>
          </a:p>
          <a:p>
            <a:pPr algn="just" rtl="1">
              <a:buFont typeface="Wingdings" pitchFamily="2" charset="2"/>
              <a:buChar char="Ø"/>
            </a:pPr>
            <a:r>
              <a:rPr lang="ar-SA" sz="2800" dirty="0" smtClean="0">
                <a:cs typeface="B Zar" pitchFamily="2" charset="-78"/>
              </a:rPr>
              <a:t>به همین صورت </a:t>
            </a:r>
            <a:r>
              <a:rPr lang="en-US" sz="2800" dirty="0" err="1" smtClean="0">
                <a:cs typeface="B Zar" pitchFamily="2" charset="-78"/>
              </a:rPr>
              <a:t>Mak</a:t>
            </a:r>
            <a:r>
              <a:rPr lang="ar-SA" sz="2800" dirty="0" smtClean="0">
                <a:cs typeface="B Zar" pitchFamily="2" charset="-78"/>
              </a:rPr>
              <a:t> و همکاران نیز با مطالعه خود نتایج مشابهی به دست آوردند و پاسخ به درمان ریشه کنی </a:t>
            </a:r>
            <a:r>
              <a:rPr lang="en-US" sz="2800" dirty="0" smtClean="0">
                <a:cs typeface="B Zar" pitchFamily="2" charset="-78"/>
              </a:rPr>
              <a:t>HP</a:t>
            </a:r>
            <a:r>
              <a:rPr lang="ar-SA" sz="2800" dirty="0" smtClean="0">
                <a:cs typeface="B Zar" pitchFamily="2" charset="-78"/>
              </a:rPr>
              <a:t> را در بیماران نارسایی کلیه همانند گروه کنترل گزارش نمودند</a:t>
            </a:r>
            <a:r>
              <a:rPr lang="fa-IR" sz="2800" dirty="0" smtClean="0">
                <a:cs typeface="B Zar" pitchFamily="2" charset="-78"/>
              </a:rPr>
              <a:t> </a:t>
            </a:r>
            <a:r>
              <a:rPr lang="ar-SA" sz="2800" dirty="0" smtClean="0">
                <a:cs typeface="B Zar" pitchFamily="2" charset="-78"/>
              </a:rPr>
              <a:t>که یافته های دو مطالعه اخیر، مشابه نتایج مطالعه حاضر بوده است.</a:t>
            </a:r>
            <a:endParaRPr lang="fa-IR" sz="2800" dirty="0" smtClean="0">
              <a:cs typeface="B Zar" pitchFamily="2" charset="-78"/>
            </a:endParaRPr>
          </a:p>
          <a:p>
            <a:pPr algn="just" rtl="1">
              <a:buFont typeface="Wingdings" pitchFamily="2" charset="2"/>
              <a:buChar char="Ø"/>
            </a:pPr>
            <a:r>
              <a:rPr lang="ar-SA" sz="2800" dirty="0" smtClean="0">
                <a:cs typeface="B Zar" pitchFamily="2" charset="-78"/>
              </a:rPr>
              <a:t>با وجود اینکه یافته های این مطالعه نشان داد که تفاوت معناداری در پاسخ به درمان ریشه کنی عفونت </a:t>
            </a:r>
            <a:r>
              <a:rPr lang="en-US" sz="2800" dirty="0" smtClean="0">
                <a:cs typeface="B Zar" pitchFamily="2" charset="-78"/>
              </a:rPr>
              <a:t>HP</a:t>
            </a:r>
            <a:r>
              <a:rPr lang="ar-SA" sz="2800" dirty="0" smtClean="0">
                <a:cs typeface="B Zar" pitchFamily="2" charset="-78"/>
              </a:rPr>
              <a:t> بین بیماران مبتلا به نارسایی کلیه و جمعیت نرمال وجود ندارد، این طور استنباط می شود که اورمی عامل مؤثری در پاسخ به درمان ریشه کنی </a:t>
            </a:r>
            <a:r>
              <a:rPr lang="en-US" sz="2800" dirty="0" smtClean="0">
                <a:cs typeface="B Zar" pitchFamily="2" charset="-78"/>
              </a:rPr>
              <a:t>HP</a:t>
            </a:r>
            <a:r>
              <a:rPr lang="ar-SA" sz="2800" dirty="0" smtClean="0">
                <a:cs typeface="B Zar" pitchFamily="2" charset="-78"/>
              </a:rPr>
              <a:t> نباشد</a:t>
            </a:r>
            <a:r>
              <a:rPr lang="en-US" sz="2800" dirty="0" smtClean="0">
                <a:cs typeface="B Zar" pitchFamily="2" charset="-78"/>
              </a:rPr>
              <a:t>.</a:t>
            </a:r>
          </a:p>
          <a:p>
            <a:pPr algn="just" rtl="1">
              <a:buFont typeface="Wingdings" pitchFamily="2" charset="2"/>
              <a:buChar char="Ø"/>
            </a:pPr>
            <a:endParaRPr lang="fa-IR" altLang="zh-CN" sz="2800" b="1" dirty="0" smtClean="0">
              <a:solidFill>
                <a:schemeClr val="tx1"/>
              </a:solidFill>
              <a:latin typeface="Times New Roman" pitchFamily="18" charset="0"/>
              <a:cs typeface="B Zar" pitchFamily="2" charset="-78"/>
            </a:endParaRPr>
          </a:p>
        </p:txBody>
      </p:sp>
    </p:spTree>
  </p:cSld>
  <p:clrMapOvr>
    <a:masterClrMapping/>
  </p:clrMapOvr>
  <p:transition>
    <p:split orient="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76250" y="76200"/>
            <a:ext cx="8229600" cy="685800"/>
          </a:xfrm>
        </p:spPr>
        <p:txBody>
          <a:bodyPr/>
          <a:lstStyle/>
          <a:p>
            <a:pPr algn="ctr"/>
            <a:r>
              <a:rPr lang="fa-IR" altLang="zh-CN" sz="4000" dirty="0" smtClean="0">
                <a:solidFill>
                  <a:srgbClr val="002060"/>
                </a:solidFill>
                <a:cs typeface="B Titr" pitchFamily="2" charset="-78"/>
              </a:rPr>
              <a:t>بحث</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742950"/>
            <a:ext cx="8610600" cy="5353050"/>
          </a:xfrm>
        </p:spPr>
        <p:txBody>
          <a:bodyPr/>
          <a:lstStyle/>
          <a:p>
            <a:pPr algn="just" rtl="1">
              <a:buFont typeface="Wingdings" pitchFamily="2" charset="2"/>
              <a:buChar char="Ø"/>
            </a:pPr>
            <a:r>
              <a:rPr lang="ar-SA" sz="2800" dirty="0" smtClean="0">
                <a:cs typeface="B Zar" pitchFamily="2" charset="-78"/>
              </a:rPr>
              <a:t>با توجه به اینکه هیپرگاسترینمی باعث افزایش آمونیوم در شیره معده و کاهش </a:t>
            </a:r>
            <a:r>
              <a:rPr lang="en-US" sz="2800" dirty="0" smtClean="0">
                <a:cs typeface="B Zar" pitchFamily="2" charset="-78"/>
              </a:rPr>
              <a:t>pH</a:t>
            </a:r>
            <a:r>
              <a:rPr lang="ar-SA" sz="2800" dirty="0" smtClean="0">
                <a:cs typeface="B Zar" pitchFamily="2" charset="-78"/>
              </a:rPr>
              <a:t> معده می شود و بدین وسیله در پاتوژنز زخم پپتیک نقش دارد، از این رو، بعضی مطالعات پیشنهاد کرده اند که ریشه کنی عفونت </a:t>
            </a:r>
            <a:r>
              <a:rPr lang="en-US" sz="2800" dirty="0" smtClean="0">
                <a:cs typeface="B Zar" pitchFamily="2" charset="-78"/>
              </a:rPr>
              <a:t>HP</a:t>
            </a:r>
            <a:r>
              <a:rPr lang="ar-SA" sz="2800" dirty="0" smtClean="0">
                <a:cs typeface="B Zar" pitchFamily="2" charset="-78"/>
              </a:rPr>
              <a:t> از طریق کاهش سطح گاسترین سرم موجب کاهش بروز زخم پپتیک در بیماران همودیالیز می گردد</a:t>
            </a:r>
            <a:r>
              <a:rPr lang="fa-IR" sz="2800" dirty="0" smtClean="0">
                <a:cs typeface="B Zar" pitchFamily="2" charset="-78"/>
              </a:rPr>
              <a:t>.</a:t>
            </a:r>
            <a:endParaRPr lang="en-US" sz="2800" dirty="0" smtClean="0">
              <a:cs typeface="B Zar" pitchFamily="2" charset="-78"/>
            </a:endParaRPr>
          </a:p>
          <a:p>
            <a:pPr algn="just" rtl="1">
              <a:buFont typeface="Wingdings" pitchFamily="2" charset="2"/>
              <a:buChar char="Ø"/>
            </a:pPr>
            <a:r>
              <a:rPr lang="ar-SA" sz="2800" dirty="0" smtClean="0">
                <a:latin typeface="Times New Roman" pitchFamily="18" charset="0"/>
                <a:cs typeface="B Zar" pitchFamily="2" charset="-78"/>
              </a:rPr>
              <a:t> اگرچه مطالعه حاضر تنها پاسخ اولیه به درمان عفونت </a:t>
            </a:r>
            <a:r>
              <a:rPr lang="en-US" sz="2400" dirty="0" smtClean="0">
                <a:latin typeface="Times New Roman" pitchFamily="18" charset="0"/>
                <a:cs typeface="B Zar" pitchFamily="2" charset="-78"/>
              </a:rPr>
              <a:t>HP</a:t>
            </a:r>
            <a:r>
              <a:rPr lang="ar-SA" sz="2800" dirty="0" smtClean="0">
                <a:latin typeface="Times New Roman" pitchFamily="18" charset="0"/>
                <a:cs typeface="B Zar" pitchFamily="2" charset="-78"/>
              </a:rPr>
              <a:t> را در بیماران مبتلا به نارسایی کلیه در مقایسه با جمعیت نرمال مورد بررسی قرار داده است و میزان عود زخم پپتیک را پس از درمان ریشه کنی </a:t>
            </a:r>
            <a:r>
              <a:rPr lang="en-US" sz="2400" dirty="0" smtClean="0">
                <a:latin typeface="Times New Roman" pitchFamily="18" charset="0"/>
                <a:cs typeface="B Zar" pitchFamily="2" charset="-78"/>
              </a:rPr>
              <a:t>HP </a:t>
            </a:r>
            <a:r>
              <a:rPr lang="ar-SA" sz="2800" dirty="0" smtClean="0">
                <a:latin typeface="Times New Roman" pitchFamily="18" charset="0"/>
                <a:cs typeface="B Zar" pitchFamily="2" charset="-78"/>
              </a:rPr>
              <a:t>و عوارض جانبی رژیم مورد استفاده را ارزیابی ننموده است اما مطالعه 2 ساله</a:t>
            </a:r>
            <a:r>
              <a:rPr lang="en-US" sz="2400" dirty="0" smtClean="0">
                <a:latin typeface="Times New Roman" pitchFamily="18" charset="0"/>
                <a:cs typeface="B Zar" pitchFamily="2" charset="-78"/>
              </a:rPr>
              <a:t>Tseng</a:t>
            </a:r>
            <a:r>
              <a:rPr lang="en-US" sz="2800" dirty="0" smtClean="0">
                <a:latin typeface="Times New Roman" pitchFamily="18" charset="0"/>
                <a:cs typeface="B Zar" pitchFamily="2" charset="-78"/>
              </a:rPr>
              <a:t> </a:t>
            </a:r>
            <a:r>
              <a:rPr lang="ar-SA" sz="2800" dirty="0" smtClean="0">
                <a:latin typeface="Times New Roman" pitchFamily="18" charset="0"/>
                <a:cs typeface="B Zar" pitchFamily="2" charset="-78"/>
              </a:rPr>
              <a:t> و همکاران نشان داد که میزان عود بیماری در بیماران </a:t>
            </a:r>
            <a:r>
              <a:rPr lang="en-US" sz="2400" dirty="0" err="1" smtClean="0">
                <a:latin typeface="Times New Roman" pitchFamily="18" charset="0"/>
                <a:cs typeface="B Zar" pitchFamily="2" charset="-78"/>
              </a:rPr>
              <a:t>ESRD</a:t>
            </a:r>
            <a:r>
              <a:rPr lang="ar-SA" sz="2800" dirty="0" smtClean="0">
                <a:latin typeface="Times New Roman" pitchFamily="18" charset="0"/>
                <a:cs typeface="B Zar" pitchFamily="2" charset="-78"/>
              </a:rPr>
              <a:t> به طور معناداری نسبت به بیماران غیراورمیک بالاتر است</a:t>
            </a:r>
            <a:r>
              <a:rPr lang="en-US" sz="2800" dirty="0" smtClean="0">
                <a:latin typeface="Times New Roman" pitchFamily="18" charset="0"/>
                <a:cs typeface="B Zar" pitchFamily="2" charset="-78"/>
              </a:rPr>
              <a:t>.</a:t>
            </a:r>
          </a:p>
          <a:p>
            <a:pPr algn="just" rtl="1">
              <a:buFont typeface="Wingdings" pitchFamily="2" charset="2"/>
              <a:buChar char="Ø"/>
            </a:pPr>
            <a:r>
              <a:rPr lang="ar-SA" sz="2800" dirty="0" smtClean="0">
                <a:latin typeface="Times New Roman" pitchFamily="18" charset="0"/>
                <a:cs typeface="B Zar" pitchFamily="2" charset="-78"/>
              </a:rPr>
              <a:t>بنابراین علاوه بر پاسخ درمانی اولیه، میزان عود بیماری و میزان شکست</a:t>
            </a:r>
            <a:r>
              <a:rPr lang="ar-SA" sz="2800" b="1" dirty="0" smtClean="0">
                <a:latin typeface="Times New Roman" pitchFamily="18" charset="0"/>
                <a:cs typeface="B Zar" pitchFamily="2" charset="-78"/>
              </a:rPr>
              <a:t> </a:t>
            </a:r>
            <a:r>
              <a:rPr lang="ar-SA" sz="2800" dirty="0" smtClean="0">
                <a:latin typeface="Times New Roman" pitchFamily="18" charset="0"/>
                <a:cs typeface="B Zar" pitchFamily="2" charset="-78"/>
              </a:rPr>
              <a:t>درمانی به دلیل عوارض جانبی داروها نیز در ارزیابی ریشه کنی </a:t>
            </a:r>
            <a:r>
              <a:rPr lang="en-US" sz="2400" dirty="0" smtClean="0">
                <a:latin typeface="Times New Roman" pitchFamily="18" charset="0"/>
                <a:cs typeface="B Zar" pitchFamily="2" charset="-78"/>
              </a:rPr>
              <a:t>HP</a:t>
            </a:r>
            <a:r>
              <a:rPr lang="ar-SA" sz="2800" dirty="0" smtClean="0">
                <a:latin typeface="Times New Roman" pitchFamily="18" charset="0"/>
                <a:cs typeface="B Zar" pitchFamily="2" charset="-78"/>
              </a:rPr>
              <a:t> در بیماران اورمیک دارای اهمیت است.</a:t>
            </a:r>
            <a:endParaRPr lang="fa-IR" altLang="zh-CN" sz="2800" b="1" dirty="0" smtClean="0">
              <a:solidFill>
                <a:schemeClr val="tx1"/>
              </a:solidFill>
              <a:latin typeface="Times New Roman" pitchFamily="18" charset="0"/>
              <a:cs typeface="B Zar" pitchFamily="2" charset="-78"/>
            </a:endParaRPr>
          </a:p>
        </p:txBody>
      </p:sp>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76200"/>
            <a:ext cx="8229600" cy="762000"/>
          </a:xfrm>
        </p:spPr>
        <p:txBody>
          <a:bodyPr/>
          <a:lstStyle/>
          <a:p>
            <a:pPr algn="ctr"/>
            <a:r>
              <a:rPr lang="fa-IR" altLang="zh-CN" sz="4000" dirty="0" smtClean="0">
                <a:solidFill>
                  <a:srgbClr val="420042"/>
                </a:solidFill>
                <a:cs typeface="B Titr" pitchFamily="2" charset="-78"/>
              </a:rPr>
              <a:t>عنوان پایان نامه</a:t>
            </a:r>
            <a:endParaRPr lang="zh-CN" altLang="en-US" sz="4000" dirty="0" smtClean="0">
              <a:solidFill>
                <a:srgbClr val="420042"/>
              </a:solidFill>
              <a:cs typeface="B Titr" pitchFamily="2" charset="-78"/>
            </a:endParaRPr>
          </a:p>
        </p:txBody>
      </p:sp>
      <p:sp>
        <p:nvSpPr>
          <p:cNvPr id="4099" name="Content Placeholder 2"/>
          <p:cNvSpPr>
            <a:spLocks noGrp="1"/>
          </p:cNvSpPr>
          <p:nvPr>
            <p:ph idx="1"/>
          </p:nvPr>
        </p:nvSpPr>
        <p:spPr>
          <a:xfrm>
            <a:off x="304800" y="1066800"/>
            <a:ext cx="8458200" cy="5486400"/>
          </a:xfrm>
        </p:spPr>
        <p:txBody>
          <a:bodyPr/>
          <a:lstStyle/>
          <a:p>
            <a:pPr algn="ctr" rtl="1">
              <a:buNone/>
            </a:pPr>
            <a:r>
              <a:rPr lang="fa-IR" altLang="zh-CN" b="1" dirty="0" smtClean="0">
                <a:cs typeface="B Titr" pitchFamily="2" charset="-78"/>
              </a:rPr>
              <a:t>بررسی ارتباط ریشه کنی هلیکوباکتر پیلوری با کلیرانس کراتینین در بیماران مبتلا به زخم </a:t>
            </a:r>
            <a:r>
              <a:rPr lang="fa-IR" altLang="zh-CN" b="1" dirty="0" smtClean="0">
                <a:cs typeface="B Titr" pitchFamily="2" charset="-78"/>
              </a:rPr>
              <a:t>پپتیک</a:t>
            </a:r>
            <a:endParaRPr lang="fa-IR" altLang="zh-CN" b="1" dirty="0" smtClean="0">
              <a:cs typeface="B Titr" pitchFamily="2" charset="-78"/>
            </a:endParaRPr>
          </a:p>
          <a:p>
            <a:pPr lvl="0" algn="ctr" rtl="1">
              <a:buNone/>
            </a:pPr>
            <a:endParaRPr lang="en-US" altLang="en-US" sz="2800" dirty="0" smtClean="0">
              <a:solidFill>
                <a:srgbClr val="740000"/>
              </a:solidFill>
              <a:cs typeface="B Titr" pitchFamily="2" charset="-78"/>
            </a:endParaRPr>
          </a:p>
          <a:p>
            <a:pPr lvl="0" algn="ctr" rtl="1">
              <a:buNone/>
            </a:pPr>
            <a:endParaRPr lang="fa-IR" altLang="en-US" sz="2800" dirty="0" smtClean="0">
              <a:solidFill>
                <a:srgbClr val="740000"/>
              </a:solidFill>
              <a:cs typeface="B Titr" pitchFamily="2" charset="-78"/>
            </a:endParaRPr>
          </a:p>
          <a:p>
            <a:pPr lvl="0" algn="ctr" rtl="1">
              <a:buNone/>
            </a:pPr>
            <a:r>
              <a:rPr lang="fa-IR" altLang="en-US" sz="2800" dirty="0" smtClean="0">
                <a:solidFill>
                  <a:srgbClr val="740000"/>
                </a:solidFill>
                <a:cs typeface="B Titr" pitchFamily="2" charset="-78"/>
              </a:rPr>
              <a:t>ارائه:</a:t>
            </a:r>
            <a:r>
              <a:rPr lang="en-US" altLang="en-US" sz="2800" dirty="0" smtClean="0">
                <a:cs typeface="B Titr" pitchFamily="2" charset="-78"/>
              </a:rPr>
              <a:t/>
            </a:r>
            <a:br>
              <a:rPr lang="en-US" altLang="en-US" sz="2800" dirty="0" smtClean="0">
                <a:cs typeface="B Titr" pitchFamily="2" charset="-78"/>
              </a:rPr>
            </a:br>
            <a:r>
              <a:rPr lang="fa-IR" altLang="en-US" sz="3200" b="1" dirty="0" smtClean="0">
                <a:solidFill>
                  <a:srgbClr val="000099"/>
                </a:solidFill>
                <a:cs typeface="B Titr" pitchFamily="2" charset="-78"/>
              </a:rPr>
              <a:t>دکتر</a:t>
            </a:r>
            <a:r>
              <a:rPr lang="en-US" altLang="en-US" sz="3200" b="1" dirty="0" smtClean="0">
                <a:solidFill>
                  <a:srgbClr val="000099"/>
                </a:solidFill>
                <a:cs typeface="B Titr" pitchFamily="2" charset="-78"/>
              </a:rPr>
              <a:t> …</a:t>
            </a:r>
            <a:endParaRPr lang="fa-IR" altLang="en-US" sz="3200" b="1" dirty="0" smtClean="0">
              <a:solidFill>
                <a:srgbClr val="000099"/>
              </a:solidFill>
              <a:cs typeface="B Titr" pitchFamily="2" charset="-78"/>
            </a:endParaRPr>
          </a:p>
          <a:p>
            <a:pPr algn="ctr" rtl="1">
              <a:buNone/>
            </a:pPr>
            <a:r>
              <a:rPr lang="fa-IR" altLang="en-US" sz="2800" dirty="0" smtClean="0">
                <a:solidFill>
                  <a:srgbClr val="6C0808"/>
                </a:solidFill>
                <a:cs typeface="B Titr" pitchFamily="2" charset="-78"/>
              </a:rPr>
              <a:t>استاد راهنما:</a:t>
            </a:r>
            <a:r>
              <a:rPr lang="en-US" altLang="en-US" sz="2800" dirty="0" smtClean="0">
                <a:cs typeface="B Titr" pitchFamily="2" charset="-78"/>
              </a:rPr>
              <a:t/>
            </a:r>
            <a:br>
              <a:rPr lang="en-US" altLang="en-US" sz="2800" dirty="0" smtClean="0">
                <a:cs typeface="B Titr" pitchFamily="2" charset="-78"/>
              </a:rPr>
            </a:br>
            <a:r>
              <a:rPr lang="fa-IR" altLang="en-US" sz="2800" b="1" dirty="0" smtClean="0">
                <a:solidFill>
                  <a:srgbClr val="002060"/>
                </a:solidFill>
                <a:cs typeface="B Titr" pitchFamily="2" charset="-78"/>
              </a:rPr>
              <a:t>دکتر</a:t>
            </a:r>
            <a:r>
              <a:rPr lang="en-US" altLang="en-US" sz="2800" b="1" dirty="0" smtClean="0">
                <a:solidFill>
                  <a:srgbClr val="002060"/>
                </a:solidFill>
                <a:cs typeface="B Titr" pitchFamily="2" charset="-78"/>
              </a:rPr>
              <a:t>…</a:t>
            </a:r>
            <a:endParaRPr lang="fa-IR" altLang="en-US" sz="2800" b="1" dirty="0" smtClean="0">
              <a:solidFill>
                <a:srgbClr val="002060"/>
              </a:solidFill>
              <a:cs typeface="B Titr" pitchFamily="2" charset="-78"/>
            </a:endParaRPr>
          </a:p>
          <a:p>
            <a:pPr algn="ctr" rtl="1">
              <a:buNone/>
            </a:pPr>
            <a:r>
              <a:rPr lang="fa-IR" altLang="en-US" sz="2800" dirty="0" smtClean="0">
                <a:solidFill>
                  <a:srgbClr val="6C0808"/>
                </a:solidFill>
                <a:cs typeface="B Titr" pitchFamily="2" charset="-78"/>
              </a:rPr>
              <a:t>استاد مشاور:</a:t>
            </a:r>
            <a:r>
              <a:rPr lang="en-US" altLang="en-US" sz="2800" dirty="0" smtClean="0">
                <a:cs typeface="B Titr" pitchFamily="2" charset="-78"/>
              </a:rPr>
              <a:t/>
            </a:r>
            <a:br>
              <a:rPr lang="en-US" altLang="en-US" sz="2800" dirty="0" smtClean="0">
                <a:cs typeface="B Titr" pitchFamily="2" charset="-78"/>
              </a:rPr>
            </a:br>
            <a:r>
              <a:rPr lang="fa-IR" altLang="en-US" sz="2800" b="1" dirty="0" smtClean="0">
                <a:solidFill>
                  <a:srgbClr val="002060"/>
                </a:solidFill>
                <a:cs typeface="B Titr" pitchFamily="2" charset="-78"/>
              </a:rPr>
              <a:t>دکتر</a:t>
            </a:r>
            <a:r>
              <a:rPr lang="en-US" altLang="en-US" sz="2800" b="1" dirty="0" smtClean="0">
                <a:solidFill>
                  <a:srgbClr val="002060"/>
                </a:solidFill>
                <a:cs typeface="B Titr" pitchFamily="2" charset="-78"/>
              </a:rPr>
              <a:t>…</a:t>
            </a:r>
            <a:endParaRPr lang="fa-IR" altLang="en-US" sz="4000" b="1" dirty="0" smtClean="0">
              <a:solidFill>
                <a:srgbClr val="2A002A"/>
              </a:solidFill>
              <a:cs typeface="B Tit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endParaRPr lang="fa-IR" altLang="zh-CN" sz="3600" b="1" dirty="0" smtClean="0">
              <a:solidFill>
                <a:schemeClr val="tx1"/>
              </a:solidFill>
              <a:cs typeface="B Titr" pitchFamily="2" charset="-78"/>
            </a:endParaRPr>
          </a:p>
        </p:txBody>
      </p:sp>
    </p:spTree>
  </p:cSld>
  <p:clrMapOvr>
    <a:masterClrMapping/>
  </p:clrMapOvr>
  <p:transition>
    <p:split orient="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304800"/>
            <a:ext cx="8229600" cy="838200"/>
          </a:xfrm>
        </p:spPr>
        <p:txBody>
          <a:bodyPr/>
          <a:lstStyle/>
          <a:p>
            <a:pPr algn="ctr"/>
            <a:r>
              <a:rPr lang="fa-IR" altLang="zh-CN" sz="4000" dirty="0" smtClean="0">
                <a:solidFill>
                  <a:srgbClr val="002060"/>
                </a:solidFill>
                <a:cs typeface="B Titr" pitchFamily="2" charset="-78"/>
              </a:rPr>
              <a:t>نتیجه گیری</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676400"/>
            <a:ext cx="8458200" cy="4648200"/>
          </a:xfrm>
        </p:spPr>
        <p:txBody>
          <a:bodyPr/>
          <a:lstStyle/>
          <a:p>
            <a:pPr algn="just" rtl="1">
              <a:buFont typeface="Wingdings" pitchFamily="2" charset="2"/>
              <a:buChar char="Ø"/>
            </a:pPr>
            <a:r>
              <a:rPr lang="en-US" sz="3600" dirty="0" smtClean="0">
                <a:cs typeface="B Zar" pitchFamily="2" charset="-78"/>
              </a:rPr>
              <a:t> </a:t>
            </a:r>
            <a:r>
              <a:rPr lang="fa-IR" sz="3600" dirty="0" smtClean="0">
                <a:cs typeface="B Zar" pitchFamily="2" charset="-78"/>
              </a:rPr>
              <a:t>نتايج اين پژوهش نشان داد که ارتباط معناداری بین درمان ریشه کنی عفونت </a:t>
            </a:r>
            <a:r>
              <a:rPr lang="en-US" dirty="0" smtClean="0">
                <a:cs typeface="B Zar" pitchFamily="2" charset="-78"/>
              </a:rPr>
              <a:t>HP</a:t>
            </a:r>
            <a:r>
              <a:rPr lang="fa-IR" sz="3600" dirty="0" smtClean="0">
                <a:cs typeface="B Zar" pitchFamily="2" charset="-78"/>
              </a:rPr>
              <a:t> و عملکرد کلیه وجود ندارد. بنابراین می توان نتیجه گرفت که نارسایی کلیوی اثر قابل ملاحظه ای در پاسخ به درمان ریشه کنی عفونت </a:t>
            </a:r>
            <a:r>
              <a:rPr lang="en-US" dirty="0" smtClean="0">
                <a:cs typeface="B Zar" pitchFamily="2" charset="-78"/>
              </a:rPr>
              <a:t>HP</a:t>
            </a:r>
            <a:r>
              <a:rPr lang="fa-IR" sz="3600" dirty="0" smtClean="0">
                <a:cs typeface="B Zar" pitchFamily="2" charset="-78"/>
              </a:rPr>
              <a:t> ندارد و به نظر می رسد که تفاوت چندانی میان بیماران اورمیک و افراد نرمال در این زمینه وجود نداشته باشد. </a:t>
            </a:r>
            <a:endParaRPr lang="fa-IR" altLang="en-US" sz="3600" b="1" dirty="0" smtClean="0">
              <a:solidFill>
                <a:srgbClr val="2A002A"/>
              </a:solidFill>
              <a:cs typeface="B Za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orient="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8229600" cy="838200"/>
          </a:xfrm>
        </p:spPr>
        <p:txBody>
          <a:bodyPr/>
          <a:lstStyle/>
          <a:p>
            <a:pPr algn="ctr"/>
            <a:r>
              <a:rPr lang="fa-IR" altLang="zh-CN" sz="4000" dirty="0" smtClean="0">
                <a:solidFill>
                  <a:srgbClr val="002060"/>
                </a:solidFill>
                <a:cs typeface="B Titr" pitchFamily="2" charset="-78"/>
              </a:rPr>
              <a:t>پیشنهادات</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485900"/>
            <a:ext cx="8458200" cy="4838700"/>
          </a:xfrm>
        </p:spPr>
        <p:txBody>
          <a:bodyPr/>
          <a:lstStyle/>
          <a:p>
            <a:pPr algn="just" rtl="1">
              <a:buFont typeface="Wingdings" pitchFamily="2" charset="2"/>
              <a:buChar char="Ø"/>
            </a:pPr>
            <a:r>
              <a:rPr lang="en-US" altLang="en-US" sz="3600" dirty="0" smtClean="0">
                <a:solidFill>
                  <a:srgbClr val="2A002A"/>
                </a:solidFill>
                <a:cs typeface="B Zar" pitchFamily="2" charset="-78"/>
              </a:rPr>
              <a:t> </a:t>
            </a:r>
            <a:r>
              <a:rPr lang="fa-IR" altLang="en-US" sz="3600" dirty="0" smtClean="0">
                <a:cs typeface="B Zar" pitchFamily="2" charset="-78"/>
              </a:rPr>
              <a:t>پیشنهاد می شود که مطالعات تکمیلی دیگری در آینده در قالب کارآزمایی بالینی تصادفی و کنترل شده با حجم نمونه بیشتر و با مقایسه رژیم های دارویی متنوع تر به منظور اثبات نتایج حاصل از مطالعه حاضر انجام شود تا در صورت اثبات این یافته ها، درمان بیماران با نارسایی کلیوی مبتلا به زخم پپتیک با اطمینان بیشتری  انجام پذیرد.</a:t>
            </a:r>
            <a:endParaRPr lang="en-US" sz="3600" b="1" kern="0" dirty="0" smtClean="0">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orient="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90500"/>
            <a:ext cx="8229600" cy="800100"/>
          </a:xfrm>
        </p:spPr>
        <p:txBody>
          <a:bodyPr/>
          <a:lstStyle/>
          <a:p>
            <a:pPr algn="ctr"/>
            <a:r>
              <a:rPr lang="fa-IR" altLang="zh-CN" sz="4000" dirty="0" smtClean="0">
                <a:solidFill>
                  <a:srgbClr val="002060"/>
                </a:solidFill>
                <a:cs typeface="B Titr" pitchFamily="2" charset="-78"/>
              </a:rPr>
              <a:t>تقدیم، تقدیر و تشکر</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676400"/>
            <a:ext cx="8458200" cy="5181600"/>
          </a:xfrm>
        </p:spPr>
        <p:txBody>
          <a:bodyPr/>
          <a:lstStyle/>
          <a:p>
            <a:pPr algn="just" rtl="1">
              <a:buFont typeface="Wingdings" pitchFamily="2" charset="2"/>
              <a:buChar char="Ø"/>
            </a:pPr>
            <a:r>
              <a:rPr lang="fa-IR" altLang="zh-CN" sz="3200" dirty="0" smtClean="0">
                <a:solidFill>
                  <a:schemeClr val="tx1"/>
                </a:solidFill>
                <a:cs typeface="B Zar" pitchFamily="2" charset="-78"/>
              </a:rPr>
              <a:t> با سپاس فراوان از اساتید گرامی </a:t>
            </a:r>
            <a:r>
              <a:rPr lang="fa-IR" altLang="zh-CN" sz="3200" b="1" i="1" dirty="0" smtClean="0">
                <a:solidFill>
                  <a:srgbClr val="740000"/>
                </a:solidFill>
                <a:cs typeface="B Zar" pitchFamily="2" charset="-78"/>
              </a:rPr>
              <a:t>جناب آقای دکتر </a:t>
            </a:r>
            <a:r>
              <a:rPr lang="en-US" altLang="zh-CN" sz="3200" b="1" i="1" dirty="0" smtClean="0">
                <a:solidFill>
                  <a:srgbClr val="740000"/>
                </a:solidFill>
                <a:cs typeface="B Zar" pitchFamily="2" charset="-78"/>
              </a:rPr>
              <a:t>…</a:t>
            </a:r>
            <a:r>
              <a:rPr lang="fa-IR" altLang="zh-CN" sz="3200" b="1" i="1" dirty="0" smtClean="0">
                <a:solidFill>
                  <a:srgbClr val="740000"/>
                </a:solidFill>
                <a:cs typeface="B Zar" pitchFamily="2" charset="-78"/>
              </a:rPr>
              <a:t> </a:t>
            </a:r>
            <a:r>
              <a:rPr lang="fa-IR" altLang="zh-CN" sz="3200" b="1" i="1" dirty="0" smtClean="0">
                <a:cs typeface="B Zar" pitchFamily="2" charset="-78"/>
              </a:rPr>
              <a:t>و</a:t>
            </a:r>
            <a:r>
              <a:rPr lang="fa-IR" altLang="zh-CN" sz="3200" b="1" i="1" dirty="0" smtClean="0">
                <a:solidFill>
                  <a:srgbClr val="740000"/>
                </a:solidFill>
                <a:cs typeface="B Zar" pitchFamily="2" charset="-78"/>
              </a:rPr>
              <a:t> آقای دکتر </a:t>
            </a:r>
            <a:r>
              <a:rPr lang="en-US" altLang="zh-CN" sz="3200" b="1" i="1" dirty="0" smtClean="0">
                <a:solidFill>
                  <a:srgbClr val="740000"/>
                </a:solidFill>
                <a:cs typeface="B Zar" pitchFamily="2" charset="-78"/>
              </a:rPr>
              <a:t>…</a:t>
            </a:r>
            <a:r>
              <a:rPr lang="fa-IR" altLang="zh-CN" sz="3200" dirty="0" smtClean="0">
                <a:solidFill>
                  <a:schemeClr val="tx1"/>
                </a:solidFill>
                <a:cs typeface="B Zar" pitchFamily="2" charset="-78"/>
              </a:rPr>
              <a:t>که </a:t>
            </a:r>
            <a:r>
              <a:rPr lang="fa-IR" altLang="zh-CN" sz="3200" dirty="0" smtClean="0">
                <a:solidFill>
                  <a:schemeClr val="tx1"/>
                </a:solidFill>
                <a:cs typeface="B Zar" pitchFamily="2" charset="-78"/>
              </a:rPr>
              <a:t>در مراحل مختلف انجام این مطالعه راهنمای  همیشگی بنده بوده اند...</a:t>
            </a:r>
          </a:p>
          <a:p>
            <a:pPr algn="just" rtl="1">
              <a:buFont typeface="Wingdings" pitchFamily="2" charset="2"/>
              <a:buChar char="Ø"/>
            </a:pPr>
            <a:r>
              <a:rPr lang="fa-IR" altLang="en-US" sz="3200" dirty="0" smtClean="0">
                <a:solidFill>
                  <a:srgbClr val="003300"/>
                </a:solidFill>
                <a:cs typeface="B Zar" pitchFamily="2" charset="-78"/>
              </a:rPr>
              <a:t> </a:t>
            </a:r>
            <a:r>
              <a:rPr lang="fa-IR" altLang="en-US" sz="3200" dirty="0" smtClean="0">
                <a:solidFill>
                  <a:schemeClr val="tx1"/>
                </a:solidFill>
                <a:cs typeface="B Zar" pitchFamily="2" charset="-78"/>
              </a:rPr>
              <a:t>تقدیم به </a:t>
            </a:r>
            <a:r>
              <a:rPr lang="fa-IR" altLang="en-US" sz="3200" b="1" i="1" dirty="0" smtClean="0">
                <a:solidFill>
                  <a:srgbClr val="000099"/>
                </a:solidFill>
                <a:cs typeface="B Zar" pitchFamily="2" charset="-78"/>
              </a:rPr>
              <a:t>روح پدر عزیزم </a:t>
            </a:r>
            <a:r>
              <a:rPr lang="fa-IR" altLang="en-US" dirty="0" smtClean="0">
                <a:cs typeface="B Zar" pitchFamily="2" charset="-78"/>
              </a:rPr>
              <a:t>و</a:t>
            </a:r>
            <a:r>
              <a:rPr lang="fa-IR" altLang="en-US" sz="3200" b="1" i="1" dirty="0" smtClean="0">
                <a:solidFill>
                  <a:srgbClr val="000099"/>
                </a:solidFill>
                <a:cs typeface="B Zar" pitchFamily="2" charset="-78"/>
              </a:rPr>
              <a:t> </a:t>
            </a:r>
            <a:r>
              <a:rPr lang="fa-IR" altLang="en-US" sz="3200" dirty="0" smtClean="0">
                <a:cs typeface="B Zar" pitchFamily="2" charset="-78"/>
              </a:rPr>
              <a:t>تقدیم به </a:t>
            </a:r>
            <a:r>
              <a:rPr lang="fa-IR" altLang="en-US" sz="3200" b="1" i="1" dirty="0" smtClean="0">
                <a:solidFill>
                  <a:srgbClr val="000099"/>
                </a:solidFill>
                <a:cs typeface="B Zar" pitchFamily="2" charset="-78"/>
              </a:rPr>
              <a:t>مادر مهربانم </a:t>
            </a:r>
            <a:r>
              <a:rPr lang="fa-IR" altLang="en-US" sz="3200" dirty="0" smtClean="0">
                <a:solidFill>
                  <a:schemeClr val="tx1"/>
                </a:solidFill>
                <a:cs typeface="B Zar" pitchFamily="2" charset="-78"/>
              </a:rPr>
              <a:t>که در فراز و نشیب های زندگی، یاور و همدم همیشگی ام بوده اند...</a:t>
            </a:r>
          </a:p>
          <a:p>
            <a:pPr algn="just" rtl="1">
              <a:buFont typeface="Wingdings" pitchFamily="2" charset="2"/>
              <a:buChar char="Ø"/>
            </a:pPr>
            <a:r>
              <a:rPr lang="fa-IR" altLang="en-US" sz="3200" dirty="0" smtClean="0">
                <a:cs typeface="B Zar" pitchFamily="2" charset="-78"/>
              </a:rPr>
              <a:t>و با آرزوی بهبودی و سلامتی برای کلیه </a:t>
            </a:r>
            <a:r>
              <a:rPr lang="fa-IR" altLang="en-US" sz="3200" b="1" i="1" dirty="0" smtClean="0">
                <a:solidFill>
                  <a:srgbClr val="003300"/>
                </a:solidFill>
                <a:cs typeface="B Zar" pitchFamily="2" charset="-78"/>
              </a:rPr>
              <a:t>بیماران</a:t>
            </a:r>
            <a:r>
              <a:rPr lang="fa-IR" altLang="en-US" sz="3200" dirty="0" smtClean="0">
                <a:cs typeface="B Zar" pitchFamily="2" charset="-78"/>
              </a:rPr>
              <a:t>...</a:t>
            </a:r>
            <a:r>
              <a:rPr lang="fa-IR" altLang="en-US" sz="3200" dirty="0" smtClean="0">
                <a:solidFill>
                  <a:schemeClr val="tx1"/>
                </a:solidFill>
                <a:cs typeface="B Zar" pitchFamily="2" charset="-78"/>
              </a:rPr>
              <a:t> </a:t>
            </a:r>
          </a:p>
          <a:p>
            <a:pPr lvl="0" algn="ctr" rtl="1">
              <a:buNone/>
            </a:pPr>
            <a:endParaRPr lang="fa-IR" altLang="en-US" sz="4000" b="1" dirty="0" smtClean="0">
              <a:solidFill>
                <a:srgbClr val="2A002A"/>
              </a:solidFill>
              <a:cs typeface="B Tit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endParaRPr lang="fa-IR" altLang="zh-CN" sz="3600" b="1" dirty="0" smtClean="0">
              <a:solidFill>
                <a:schemeClr val="tx1"/>
              </a:solidFill>
              <a:cs typeface="B Titr" pitchFamily="2" charset="-78"/>
            </a:endParaRPr>
          </a:p>
        </p:txBody>
      </p:sp>
    </p:spTree>
  </p:cSld>
  <p:clrMapOvr>
    <a:masterClrMapping/>
  </p:clrMapOvr>
  <p:transition>
    <p:split orient="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0"/>
            <a:ext cx="8229600" cy="1143000"/>
          </a:xfrm>
        </p:spPr>
        <p:txBody>
          <a:bodyPr/>
          <a:lstStyle/>
          <a:p>
            <a:r>
              <a:rPr lang="fa-IR" altLang="zh-CN" sz="4000" dirty="0" smtClean="0">
                <a:solidFill>
                  <a:srgbClr val="0000FF"/>
                </a:solidFill>
                <a:cs typeface="B Titr" pitchFamily="2" charset="-78"/>
              </a:rPr>
              <a:t>با تشکر از توجه شما</a:t>
            </a:r>
            <a:endParaRPr lang="zh-CN" altLang="en-US" sz="4000" dirty="0" smtClean="0">
              <a:solidFill>
                <a:srgbClr val="0000FF"/>
              </a:solidFill>
              <a:cs typeface="B Titr" pitchFamily="2" charset="-78"/>
            </a:endParaRPr>
          </a:p>
        </p:txBody>
      </p:sp>
      <p:pic>
        <p:nvPicPr>
          <p:cNvPr id="5121" name="Picture 1"/>
          <p:cNvPicPr>
            <a:picLocks noChangeAspect="1" noChangeArrowheads="1"/>
          </p:cNvPicPr>
          <p:nvPr/>
        </p:nvPicPr>
        <p:blipFill>
          <a:blip r:embed="rId3" cstate="print"/>
          <a:srcRect/>
          <a:stretch>
            <a:fillRect/>
          </a:stretch>
        </p:blipFill>
        <p:spPr bwMode="auto">
          <a:xfrm>
            <a:off x="0" y="990600"/>
            <a:ext cx="9144000" cy="5867400"/>
          </a:xfrm>
          <a:prstGeom prst="rect">
            <a:avLst/>
          </a:prstGeom>
          <a:noFill/>
          <a:ln w="9525">
            <a:noFill/>
            <a:miter lim="800000"/>
            <a:headEnd/>
            <a:tailEnd/>
          </a:ln>
          <a:effectLst/>
        </p:spPr>
      </p:pic>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مقدمه و بیان مسئله</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143000"/>
            <a:ext cx="8458200" cy="4953000"/>
          </a:xfrm>
        </p:spPr>
        <p:txBody>
          <a:bodyPr/>
          <a:lstStyle/>
          <a:p>
            <a:pPr algn="just" rtl="1">
              <a:buFont typeface="Wingdings" pitchFamily="2" charset="2"/>
              <a:buChar char="Ø"/>
            </a:pPr>
            <a:r>
              <a:rPr lang="fa-IR" altLang="en-US" dirty="0" smtClean="0">
                <a:solidFill>
                  <a:srgbClr val="2A002A"/>
                </a:solidFill>
                <a:cs typeface="B Zar" pitchFamily="2" charset="-78"/>
              </a:rPr>
              <a:t> </a:t>
            </a:r>
            <a:r>
              <a:rPr lang="fa-IR" altLang="en-US" sz="2800" dirty="0" smtClean="0">
                <a:solidFill>
                  <a:srgbClr val="2A002A"/>
                </a:solidFill>
                <a:cs typeface="B Zar" pitchFamily="2" charset="-78"/>
              </a:rPr>
              <a:t>زخم های پپتیک، نقص هایی در مخاط دستگاه گوارش هستند که تا لایه های زیرمخاطی گسترش می یابند. </a:t>
            </a:r>
          </a:p>
          <a:p>
            <a:pPr algn="just" rtl="1">
              <a:buFont typeface="Wingdings" pitchFamily="2" charset="2"/>
              <a:buChar char="Ø"/>
            </a:pPr>
            <a:r>
              <a:rPr lang="fa-IR" altLang="en-US" sz="2800" dirty="0" smtClean="0">
                <a:solidFill>
                  <a:srgbClr val="2A002A"/>
                </a:solidFill>
                <a:cs typeface="B Zar" pitchFamily="2" charset="-78"/>
              </a:rPr>
              <a:t> فاکتورهای مختلفی نظیر رژیم غذایی، استرس، سیگار کشیدن و ترشح زیاد اسید معده در ایجاد زخم دئودنوم مؤثر است، اما دو علت مهم ایجاد زخم دئودنوم شامل مصرف داروهای ضد التهابی غیر استروئیدی(</a:t>
            </a:r>
            <a:r>
              <a:rPr lang="en-US" altLang="en-US" sz="2400" dirty="0" err="1" smtClean="0">
                <a:solidFill>
                  <a:srgbClr val="2A002A"/>
                </a:solidFill>
                <a:latin typeface="Times New Roman" pitchFamily="18" charset="0"/>
                <a:cs typeface="Times New Roman" pitchFamily="18" charset="0"/>
              </a:rPr>
              <a:t>NSAIDs</a:t>
            </a:r>
            <a:r>
              <a:rPr lang="fa-IR" altLang="en-US" sz="2800" dirty="0" smtClean="0">
                <a:solidFill>
                  <a:srgbClr val="2A002A"/>
                </a:solidFill>
                <a:cs typeface="B Zar" pitchFamily="2" charset="-78"/>
              </a:rPr>
              <a:t>)</a:t>
            </a:r>
            <a:r>
              <a:rPr lang="en-US" altLang="en-US" sz="2800" dirty="0" smtClean="0">
                <a:solidFill>
                  <a:srgbClr val="2A002A"/>
                </a:solidFill>
                <a:cs typeface="B Zar" pitchFamily="2" charset="-78"/>
              </a:rPr>
              <a:t> </a:t>
            </a:r>
            <a:r>
              <a:rPr lang="fa-IR" altLang="en-US" sz="2800" dirty="0" smtClean="0">
                <a:solidFill>
                  <a:srgbClr val="2A002A"/>
                </a:solidFill>
                <a:cs typeface="B Zar" pitchFamily="2" charset="-78"/>
              </a:rPr>
              <a:t>و عفونت هلیکوباکتر پیلوری می باشد.</a:t>
            </a:r>
          </a:p>
          <a:p>
            <a:pPr algn="just" rtl="1">
              <a:buFont typeface="Wingdings" pitchFamily="2" charset="2"/>
              <a:buChar char="Ø"/>
            </a:pPr>
            <a:r>
              <a:rPr lang="fa-IR" altLang="en-US" sz="2800" dirty="0" smtClean="0">
                <a:solidFill>
                  <a:srgbClr val="2A002A"/>
                </a:solidFill>
                <a:cs typeface="B Zar" pitchFamily="2" charset="-78"/>
              </a:rPr>
              <a:t> شیوع عفونت هلیکوباکتر پیلوری در بیماران مبتلا به زخم دئودنوم، بیش از 90% گزارش شده است. مطالعات مختلفی تأثیر درمان هلیکوباکتر پیلوری را در کاهش زخم ها و عوارض آن نشان داده اند.</a:t>
            </a:r>
          </a:p>
          <a:p>
            <a:pPr algn="just" rtl="1">
              <a:buFont typeface="Wingdings" pitchFamily="2" charset="2"/>
              <a:buChar char="Ø"/>
            </a:pPr>
            <a:r>
              <a:rPr lang="fa-IR" altLang="en-US" sz="2800" dirty="0" smtClean="0">
                <a:solidFill>
                  <a:srgbClr val="2A002A"/>
                </a:solidFill>
                <a:cs typeface="B Zar" pitchFamily="2" charset="-78"/>
              </a:rPr>
              <a:t>هليكوباكترپيلوري(</a:t>
            </a:r>
            <a:r>
              <a:rPr lang="en-US" altLang="en-US" sz="2400" dirty="0" smtClean="0">
                <a:solidFill>
                  <a:srgbClr val="2A002A"/>
                </a:solidFill>
                <a:latin typeface="Times New Roman" pitchFamily="18" charset="0"/>
                <a:cs typeface="Times New Roman" pitchFamily="18" charset="0"/>
              </a:rPr>
              <a:t>HP</a:t>
            </a:r>
            <a:r>
              <a:rPr lang="fa-IR" altLang="en-US" sz="2800" dirty="0" smtClean="0">
                <a:solidFill>
                  <a:srgbClr val="2A002A"/>
                </a:solidFill>
                <a:cs typeface="B Zar" pitchFamily="2" charset="-78"/>
              </a:rPr>
              <a:t>) یک باسیل گرم منفی میکروآئروفیلیک با سرعت رشد کم است که به صورت مارپیچی بوده اما می‌تواند به شکل کروی هم تغییر پیدا کند که به این صورت هم قابل زیستن و هم بیماری زاست.</a:t>
            </a: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مقدمه و بیان مسئله</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143000"/>
            <a:ext cx="8458200" cy="5257800"/>
          </a:xfrm>
        </p:spPr>
        <p:txBody>
          <a:bodyPr/>
          <a:lstStyle/>
          <a:p>
            <a:pPr algn="just" rtl="1">
              <a:buFont typeface="Wingdings" pitchFamily="2" charset="2"/>
              <a:buChar char="Ø"/>
            </a:pPr>
            <a:r>
              <a:rPr lang="fa-IR" altLang="en-US" dirty="0" smtClean="0">
                <a:solidFill>
                  <a:srgbClr val="2A002A"/>
                </a:solidFill>
                <a:cs typeface="B Zar" pitchFamily="2" charset="-78"/>
              </a:rPr>
              <a:t> </a:t>
            </a:r>
            <a:r>
              <a:rPr lang="fa-IR" altLang="en-US" sz="2800" dirty="0" smtClean="0">
                <a:solidFill>
                  <a:srgbClr val="2A002A"/>
                </a:solidFill>
                <a:cs typeface="B Zar" pitchFamily="2" charset="-78"/>
              </a:rPr>
              <a:t>هليكوباكترپيلوري(</a:t>
            </a:r>
            <a:r>
              <a:rPr lang="en-US" altLang="en-US" sz="2400" dirty="0" smtClean="0">
                <a:solidFill>
                  <a:srgbClr val="2A002A"/>
                </a:solidFill>
                <a:latin typeface="Times New Roman" pitchFamily="18" charset="0"/>
                <a:cs typeface="Times New Roman" pitchFamily="18" charset="0"/>
              </a:rPr>
              <a:t>HP</a:t>
            </a:r>
            <a:r>
              <a:rPr lang="fa-IR" altLang="en-US" sz="2800" dirty="0" smtClean="0">
                <a:solidFill>
                  <a:srgbClr val="2A002A"/>
                </a:solidFill>
                <a:cs typeface="B Zar" pitchFamily="2" charset="-78"/>
              </a:rPr>
              <a:t>) یک باسیل گرم منفی میکروآئروفیلیک با سرعت رشد کم است که به صورت مارپیچی بوده اما می‌تواند به شکل کروی هم تغییر پیدا کند که به این صورت هم قابل زیستن و هم بیماری زاست. </a:t>
            </a:r>
          </a:p>
          <a:p>
            <a:pPr algn="just" rtl="1">
              <a:buFont typeface="Wingdings" pitchFamily="2" charset="2"/>
              <a:buChar char="Ø"/>
            </a:pPr>
            <a:r>
              <a:rPr lang="fa-IR" sz="3600" b="1" kern="0" dirty="0" smtClean="0">
                <a:solidFill>
                  <a:srgbClr val="2A002A"/>
                </a:solidFill>
                <a:cs typeface="B Zar" pitchFamily="2" charset="-78"/>
              </a:rPr>
              <a:t> </a:t>
            </a:r>
            <a:r>
              <a:rPr lang="fa-IR" sz="2800" kern="0" dirty="0" smtClean="0">
                <a:solidFill>
                  <a:srgbClr val="2A002A"/>
                </a:solidFill>
                <a:cs typeface="B Zar" pitchFamily="2" charset="-78"/>
              </a:rPr>
              <a:t>عفونت با این میکروارگانیسم، شايع ترين عفونت باكتريايي در سطح جهان است كه باعث گاستريت مزمن و فعال مي شود كه عمدتاً آنتروم يا کل معده را درگير مي سازد. </a:t>
            </a:r>
          </a:p>
          <a:p>
            <a:pPr algn="just" rtl="1">
              <a:buFont typeface="Wingdings" pitchFamily="2" charset="2"/>
              <a:buChar char="Ø"/>
            </a:pPr>
            <a:r>
              <a:rPr lang="en-US" sz="2400" kern="0" dirty="0" smtClean="0">
                <a:solidFill>
                  <a:srgbClr val="2A002A"/>
                </a:solidFill>
                <a:latin typeface="Times New Roman" pitchFamily="18" charset="0"/>
                <a:cs typeface="B Zar" pitchFamily="2" charset="-78"/>
              </a:rPr>
              <a:t>HP</a:t>
            </a:r>
            <a:r>
              <a:rPr lang="fa-IR" sz="2400" kern="0" dirty="0" smtClean="0">
                <a:solidFill>
                  <a:srgbClr val="2A002A"/>
                </a:solidFill>
                <a:latin typeface="Times New Roman" pitchFamily="18" charset="0"/>
                <a:cs typeface="B Zar" pitchFamily="2" charset="-78"/>
              </a:rPr>
              <a:t> </a:t>
            </a:r>
            <a:r>
              <a:rPr lang="fa-IR" sz="2800" kern="0" dirty="0" smtClean="0">
                <a:solidFill>
                  <a:srgbClr val="2A002A"/>
                </a:solidFill>
                <a:latin typeface="Times New Roman" pitchFamily="18" charset="0"/>
                <a:cs typeface="B Zar" pitchFamily="2" charset="-78"/>
              </a:rPr>
              <a:t>توزيع جهاني دارد و افراد با سطوح اجتماعي- اقتصادي مختلف را متأثر مي كند. شيوع اين عفونت و به تبع آن گاستريت، با توجه به مطالعات هيستولوژيكي و سرولوژيكي، با افزايش سن افزايش مي يابد. شيوع</a:t>
            </a:r>
            <a:r>
              <a:rPr lang="en-US" sz="2400" kern="0" dirty="0" smtClean="0">
                <a:solidFill>
                  <a:srgbClr val="2A002A"/>
                </a:solidFill>
                <a:latin typeface="Times New Roman" pitchFamily="18" charset="0"/>
                <a:cs typeface="B Zar" pitchFamily="2" charset="-78"/>
              </a:rPr>
              <a:t>HP</a:t>
            </a:r>
            <a:r>
              <a:rPr lang="en-US" sz="2800" kern="0" dirty="0" smtClean="0">
                <a:solidFill>
                  <a:srgbClr val="2A002A"/>
                </a:solidFill>
                <a:latin typeface="Times New Roman" pitchFamily="18" charset="0"/>
                <a:cs typeface="B Zar" pitchFamily="2" charset="-78"/>
              </a:rPr>
              <a:t> </a:t>
            </a:r>
            <a:r>
              <a:rPr lang="fa-IR" sz="2800" kern="0" dirty="0" smtClean="0">
                <a:solidFill>
                  <a:srgbClr val="2A002A"/>
                </a:solidFill>
                <a:latin typeface="Times New Roman" pitchFamily="18" charset="0"/>
                <a:cs typeface="B Zar" pitchFamily="2" charset="-78"/>
              </a:rPr>
              <a:t> در آمريكا و ساير كشورهاي پيشرفته حدود 30% است و در كشورهاي در حال توسعه به بيش از 80% مي رسد. ميزان شيوع آن در آسيا نيز حدود 90% است.</a:t>
            </a: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مقدمه و بیان مسئله</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143000"/>
            <a:ext cx="8458200" cy="5257800"/>
          </a:xfrm>
        </p:spPr>
        <p:txBody>
          <a:bodyPr/>
          <a:lstStyle/>
          <a:p>
            <a:pPr algn="just" rtl="1">
              <a:buFont typeface="Wingdings" pitchFamily="2" charset="2"/>
              <a:buChar char="Ø"/>
            </a:pPr>
            <a:r>
              <a:rPr lang="fa-IR" altLang="en-US" sz="2800" dirty="0" smtClean="0">
                <a:solidFill>
                  <a:srgbClr val="2A002A"/>
                </a:solidFill>
                <a:cs typeface="B Zar" pitchFamily="2" charset="-78"/>
              </a:rPr>
              <a:t>شکایات گوارشی در بیماران مبتلا به نارسایی کلیه شایع است. در بیماران تحت همودیالیز، تغییرات پاتولوژیک در معده باعث افزایش سطح سرمی گاسترین، تأخیر در تخلیه معده و ابتلا به عفونت</a:t>
            </a:r>
            <a:r>
              <a:rPr lang="en-US" altLang="en-US" sz="2400" dirty="0" smtClean="0">
                <a:solidFill>
                  <a:srgbClr val="2A002A"/>
                </a:solidFill>
                <a:latin typeface="Times New Roman" pitchFamily="18" charset="0"/>
                <a:cs typeface="Times New Roman" pitchFamily="18" charset="0"/>
              </a:rPr>
              <a:t>HP</a:t>
            </a:r>
            <a:r>
              <a:rPr lang="en-US" altLang="en-US" sz="2800" dirty="0" smtClean="0">
                <a:solidFill>
                  <a:srgbClr val="2A002A"/>
                </a:solidFill>
                <a:cs typeface="B Zar" pitchFamily="2" charset="-78"/>
              </a:rPr>
              <a:t> </a:t>
            </a:r>
            <a:r>
              <a:rPr lang="fa-IR" altLang="en-US" sz="2800" dirty="0" smtClean="0">
                <a:solidFill>
                  <a:srgbClr val="2A002A"/>
                </a:solidFill>
                <a:cs typeface="B Zar" pitchFamily="2" charset="-78"/>
              </a:rPr>
              <a:t> می گردد.</a:t>
            </a:r>
          </a:p>
          <a:p>
            <a:pPr algn="just" rtl="1">
              <a:buFont typeface="Wingdings" pitchFamily="2" charset="2"/>
              <a:buChar char="Ø"/>
            </a:pPr>
            <a:r>
              <a:rPr lang="fa-IR" sz="2800" kern="0" dirty="0" smtClean="0">
                <a:solidFill>
                  <a:srgbClr val="2A002A"/>
                </a:solidFill>
                <a:cs typeface="B Zar" pitchFamily="2" charset="-78"/>
              </a:rPr>
              <a:t>سطح بالای اوره در مخاط معده بیماران مبتلا به نارسایی کلیه، ممکن است زمینه ساز ابتلای بیشتر آن ها به عفونت</a:t>
            </a:r>
            <a:r>
              <a:rPr lang="en-US" sz="2400" kern="0" dirty="0" smtClean="0">
                <a:solidFill>
                  <a:srgbClr val="2A002A"/>
                </a:solidFill>
                <a:latin typeface="Times New Roman" pitchFamily="18" charset="0"/>
                <a:cs typeface="Times New Roman" pitchFamily="18" charset="0"/>
              </a:rPr>
              <a:t>HP </a:t>
            </a:r>
            <a:r>
              <a:rPr lang="fa-IR" sz="2800" kern="0" dirty="0" smtClean="0">
                <a:solidFill>
                  <a:srgbClr val="2A002A"/>
                </a:solidFill>
                <a:cs typeface="B Zar" pitchFamily="2" charset="-78"/>
              </a:rPr>
              <a:t> شود، چون این باکتری، اوره را به آمونیاک تبدیل کرده و باعث افزایش</a:t>
            </a:r>
            <a:r>
              <a:rPr lang="en-US" sz="2400" kern="0" dirty="0" smtClean="0">
                <a:solidFill>
                  <a:srgbClr val="2A002A"/>
                </a:solidFill>
                <a:latin typeface="Times New Roman" pitchFamily="18" charset="0"/>
                <a:cs typeface="Times New Roman" pitchFamily="18" charset="0"/>
              </a:rPr>
              <a:t>pH </a:t>
            </a:r>
            <a:r>
              <a:rPr lang="fa-IR" sz="2800" kern="0" dirty="0" smtClean="0">
                <a:solidFill>
                  <a:srgbClr val="2A002A"/>
                </a:solidFill>
                <a:cs typeface="B Zar" pitchFamily="2" charset="-78"/>
              </a:rPr>
              <a:t> موضعی معده می گردد که لازمه بقای این میکروارگانیسم است. </a:t>
            </a:r>
          </a:p>
          <a:p>
            <a:pPr algn="just" rtl="1">
              <a:buFont typeface="Wingdings" pitchFamily="2" charset="2"/>
              <a:buChar char="Ø"/>
            </a:pPr>
            <a:r>
              <a:rPr lang="fa-IR" sz="2800" kern="0" dirty="0" smtClean="0">
                <a:solidFill>
                  <a:srgbClr val="2A002A"/>
                </a:solidFill>
                <a:cs typeface="B Zar" pitchFamily="2" charset="-78"/>
              </a:rPr>
              <a:t>استعداد زیاد ابتلای بیماران اورمیک به ضایعات مخاطی دستگاه گوارش و کلونیزاسیون </a:t>
            </a:r>
            <a:r>
              <a:rPr lang="en-US" sz="2400" kern="0" dirty="0" smtClean="0">
                <a:solidFill>
                  <a:srgbClr val="2A002A"/>
                </a:solidFill>
                <a:latin typeface="Times New Roman" pitchFamily="18" charset="0"/>
                <a:cs typeface="Times New Roman" pitchFamily="18" charset="0"/>
              </a:rPr>
              <a:t>HP</a:t>
            </a:r>
            <a:r>
              <a:rPr lang="en-US" sz="2800" kern="0" dirty="0" smtClean="0">
                <a:solidFill>
                  <a:srgbClr val="2A002A"/>
                </a:solidFill>
                <a:cs typeface="B Zar" pitchFamily="2" charset="-78"/>
              </a:rPr>
              <a:t>، </a:t>
            </a:r>
            <a:r>
              <a:rPr lang="fa-IR" sz="2800" kern="0" dirty="0" smtClean="0">
                <a:solidFill>
                  <a:srgbClr val="2A002A"/>
                </a:solidFill>
                <a:cs typeface="B Zar" pitchFamily="2" charset="-78"/>
              </a:rPr>
              <a:t>غربالگری این باکتری و ریشه کنی آن را در این بیماران ضروری می سازد. مقاومت میکروبی معضل بزرگی در درمان</a:t>
            </a:r>
            <a:r>
              <a:rPr lang="en-US" sz="2400" kern="0" dirty="0" smtClean="0">
                <a:solidFill>
                  <a:srgbClr val="2A002A"/>
                </a:solidFill>
                <a:latin typeface="Times New Roman" pitchFamily="18" charset="0"/>
                <a:cs typeface="Times New Roman" pitchFamily="18" charset="0"/>
              </a:rPr>
              <a:t>HP</a:t>
            </a:r>
            <a:r>
              <a:rPr lang="en-US" sz="2800" kern="0" dirty="0" smtClean="0">
                <a:solidFill>
                  <a:srgbClr val="2A002A"/>
                </a:solidFill>
                <a:cs typeface="B Zar" pitchFamily="2" charset="-78"/>
              </a:rPr>
              <a:t> </a:t>
            </a:r>
            <a:r>
              <a:rPr lang="fa-IR" sz="2800" kern="0" dirty="0" smtClean="0">
                <a:solidFill>
                  <a:srgbClr val="2A002A"/>
                </a:solidFill>
                <a:cs typeface="B Zar" pitchFamily="2" charset="-78"/>
              </a:rPr>
              <a:t> به شمار می رود و در مقابل استفاده از ترکیبات بیسموت در بیماران اورمیک، توکسیک می باشد.</a:t>
            </a:r>
            <a:endParaRPr lang="en-US" sz="2800" kern="0" dirty="0" smtClean="0">
              <a:solidFill>
                <a:srgbClr val="2A002A"/>
              </a:solidFill>
              <a:cs typeface="B Za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اهداف اصلی</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295400"/>
            <a:ext cx="8458200" cy="5181600"/>
          </a:xfrm>
        </p:spPr>
        <p:txBody>
          <a:bodyPr/>
          <a:lstStyle/>
          <a:p>
            <a:pPr algn="just" rtl="1">
              <a:lnSpc>
                <a:spcPct val="150000"/>
              </a:lnSpc>
              <a:buFont typeface="Wingdings" pitchFamily="2" charset="2"/>
              <a:buChar char="Ø"/>
            </a:pPr>
            <a:r>
              <a:rPr lang="fa-IR" altLang="en-US" sz="4000" dirty="0" smtClean="0">
                <a:solidFill>
                  <a:srgbClr val="2A002A"/>
                </a:solidFill>
                <a:cs typeface="B Zar" pitchFamily="2" charset="-78"/>
              </a:rPr>
              <a:t> تعیین ارتباط ریشه کنی هلیکوباکتر پیلوری با کلیرانس کراتینین در بیماران مبتلا به زخم پپتیک مراجعه کننده به مرکز آموزشی درمانی 5 آذر شهر گرگان طی سال های 92-1391</a:t>
            </a:r>
          </a:p>
          <a:p>
            <a:pPr algn="just" rtl="1">
              <a:lnSpc>
                <a:spcPct val="150000"/>
              </a:lnSpc>
              <a:buFont typeface="Wingdings" pitchFamily="2" charset="2"/>
              <a:buChar char="Ø"/>
            </a:pPr>
            <a:endParaRPr lang="fa-IR" altLang="en-US" sz="4000" dirty="0" smtClean="0">
              <a:solidFill>
                <a:srgbClr val="2A002A"/>
              </a:solidFill>
              <a:cs typeface="B Zar" pitchFamily="2" charset="-78"/>
            </a:endParaRPr>
          </a:p>
          <a:p>
            <a:pPr algn="just" rtl="1">
              <a:lnSpc>
                <a:spcPct val="150000"/>
              </a:lnSpc>
              <a:buFont typeface="Wingdings" pitchFamily="2" charset="2"/>
              <a:buChar char="Ø"/>
            </a:pPr>
            <a:endParaRPr lang="fa-IR" altLang="en-US" sz="3200" dirty="0" smtClean="0">
              <a:solidFill>
                <a:srgbClr val="2A002A"/>
              </a:solidFill>
              <a:cs typeface="B Zar" pitchFamily="2" charset="-78"/>
            </a:endParaRPr>
          </a:p>
          <a:p>
            <a:pPr algn="just" rtl="1">
              <a:buFont typeface="Wingdings" pitchFamily="2" charset="2"/>
              <a:buChar char="Ø"/>
            </a:pPr>
            <a:endParaRPr lang="fa-IR" altLang="en-US" sz="3200" dirty="0" smtClean="0">
              <a:solidFill>
                <a:srgbClr val="2A002A"/>
              </a:solidFill>
              <a:cs typeface="B Za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اهداف اختصاصی</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638300"/>
            <a:ext cx="8458200" cy="4838700"/>
          </a:xfrm>
        </p:spPr>
        <p:txBody>
          <a:bodyPr/>
          <a:lstStyle/>
          <a:p>
            <a:pPr algn="just" rtl="1">
              <a:lnSpc>
                <a:spcPct val="150000"/>
              </a:lnSpc>
              <a:buFont typeface="Wingdings" pitchFamily="2" charset="2"/>
              <a:buChar char="Ø"/>
            </a:pPr>
            <a:r>
              <a:rPr lang="fa-IR" altLang="en-US" dirty="0" smtClean="0">
                <a:solidFill>
                  <a:srgbClr val="2A002A"/>
                </a:solidFill>
                <a:cs typeface="B Zar" pitchFamily="2" charset="-78"/>
              </a:rPr>
              <a:t> تعیین میزان ریشه کنی هلیکوباکتر پیلوری در بیماران مبتلا به زخم پپتیک به تفکیک گروه های مورد بررسی</a:t>
            </a:r>
          </a:p>
          <a:p>
            <a:pPr algn="just" rtl="1">
              <a:lnSpc>
                <a:spcPct val="150000"/>
              </a:lnSpc>
              <a:buFont typeface="Wingdings" pitchFamily="2" charset="2"/>
              <a:buChar char="Ø"/>
            </a:pPr>
            <a:endParaRPr lang="fa-IR" altLang="en-US" sz="3200" dirty="0" smtClean="0">
              <a:solidFill>
                <a:srgbClr val="2A002A"/>
              </a:solidFill>
              <a:cs typeface="B Za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28600"/>
            <a:ext cx="8229600" cy="838200"/>
          </a:xfrm>
        </p:spPr>
        <p:txBody>
          <a:bodyPr/>
          <a:lstStyle/>
          <a:p>
            <a:pPr algn="ctr"/>
            <a:r>
              <a:rPr lang="fa-IR" altLang="zh-CN" sz="4000" dirty="0" smtClean="0">
                <a:solidFill>
                  <a:srgbClr val="002060"/>
                </a:solidFill>
                <a:cs typeface="B Titr" pitchFamily="2" charset="-78"/>
              </a:rPr>
              <a:t>اهداف فرعی</a:t>
            </a:r>
            <a:endParaRPr lang="zh-CN" altLang="en-US" sz="4000" dirty="0" smtClean="0">
              <a:solidFill>
                <a:srgbClr val="002060"/>
              </a:solidFill>
              <a:cs typeface="B Titr" pitchFamily="2" charset="-78"/>
            </a:endParaRPr>
          </a:p>
        </p:txBody>
      </p:sp>
      <p:sp>
        <p:nvSpPr>
          <p:cNvPr id="4099" name="Content Placeholder 2"/>
          <p:cNvSpPr>
            <a:spLocks noGrp="1"/>
          </p:cNvSpPr>
          <p:nvPr>
            <p:ph idx="1"/>
          </p:nvPr>
        </p:nvSpPr>
        <p:spPr>
          <a:xfrm>
            <a:off x="304800" y="1504950"/>
            <a:ext cx="8458200" cy="4972050"/>
          </a:xfrm>
        </p:spPr>
        <p:txBody>
          <a:bodyPr/>
          <a:lstStyle/>
          <a:p>
            <a:pPr algn="just" rtl="1">
              <a:buNone/>
            </a:pPr>
            <a:r>
              <a:rPr lang="fa-IR" altLang="en-US" dirty="0" smtClean="0">
                <a:solidFill>
                  <a:srgbClr val="2A002A"/>
                </a:solidFill>
                <a:cs typeface="B Zar" pitchFamily="2" charset="-78"/>
              </a:rPr>
              <a:t>1- تعیین ارتباط ریشه کنی هلیکوباکتر پیلوری با سن در بیماران مبتلا به زخم پپتیک </a:t>
            </a:r>
          </a:p>
          <a:p>
            <a:pPr algn="just" rtl="1">
              <a:buNone/>
            </a:pPr>
            <a:r>
              <a:rPr lang="fa-IR" altLang="en-US" dirty="0" smtClean="0">
                <a:solidFill>
                  <a:srgbClr val="2A002A"/>
                </a:solidFill>
                <a:cs typeface="B Zar" pitchFamily="2" charset="-78"/>
              </a:rPr>
              <a:t>2- تعیین ارتباط ریشه کنی هلیکوباکتر پیلوری با جنس در بیماران مبتلا به زخم پپتیک </a:t>
            </a:r>
          </a:p>
          <a:p>
            <a:pPr algn="just" rtl="1">
              <a:buNone/>
            </a:pPr>
            <a:r>
              <a:rPr lang="fa-IR" altLang="en-US" dirty="0" smtClean="0">
                <a:solidFill>
                  <a:srgbClr val="2A002A"/>
                </a:solidFill>
                <a:cs typeface="B Zar" pitchFamily="2" charset="-78"/>
              </a:rPr>
              <a:t>3- تعیین ارتباط ریشه کنی هلیکوباکتر پیلوری با</a:t>
            </a:r>
            <a:r>
              <a:rPr lang="en-US" altLang="en-US" sz="2800" dirty="0" smtClean="0">
                <a:solidFill>
                  <a:srgbClr val="2A002A"/>
                </a:solidFill>
                <a:latin typeface="Times New Roman" pitchFamily="18" charset="0"/>
                <a:cs typeface="Times New Roman" pitchFamily="18" charset="0"/>
              </a:rPr>
              <a:t>BMI</a:t>
            </a:r>
            <a:r>
              <a:rPr lang="en-US" altLang="en-US" dirty="0" smtClean="0">
                <a:solidFill>
                  <a:srgbClr val="2A002A"/>
                </a:solidFill>
                <a:cs typeface="B Zar" pitchFamily="2" charset="-78"/>
              </a:rPr>
              <a:t> </a:t>
            </a:r>
            <a:r>
              <a:rPr lang="fa-IR" altLang="en-US" dirty="0" smtClean="0">
                <a:solidFill>
                  <a:srgbClr val="2A002A"/>
                </a:solidFill>
                <a:cs typeface="B Zar" pitchFamily="2" charset="-78"/>
              </a:rPr>
              <a:t> در بیماران مبتلا به زخم پپتیک </a:t>
            </a:r>
          </a:p>
          <a:p>
            <a:pPr algn="just" rtl="1">
              <a:buNone/>
            </a:pPr>
            <a:endParaRPr lang="fa-IR" altLang="en-US" sz="3200" dirty="0" smtClean="0">
              <a:solidFill>
                <a:srgbClr val="2A002A"/>
              </a:solidFill>
              <a:cs typeface="B Zar" pitchFamily="2" charset="-78"/>
            </a:endParaRPr>
          </a:p>
          <a:p>
            <a:pPr lvl="0" algn="ctr" rtl="1">
              <a:buNone/>
            </a:pPr>
            <a:endParaRPr lang="fa-IR" altLang="en-US" sz="4000" b="1" dirty="0" smtClean="0">
              <a:solidFill>
                <a:srgbClr val="2A002A"/>
              </a:solidFill>
              <a:cs typeface="B Titr" pitchFamily="2" charset="-78"/>
            </a:endParaRPr>
          </a:p>
          <a:p>
            <a:pPr lvl="0" algn="ctr" rtl="1">
              <a:buNone/>
            </a:pPr>
            <a:endParaRPr lang="fa-IR" sz="4000" b="1" kern="0" dirty="0" smtClean="0">
              <a:solidFill>
                <a:srgbClr val="2A002A"/>
              </a:solidFill>
              <a:cs typeface="B Titr" pitchFamily="2" charset="-78"/>
            </a:endParaRPr>
          </a:p>
          <a:p>
            <a:pPr lvl="0" algn="ctr" rtl="1">
              <a:buNone/>
            </a:pPr>
            <a:endParaRPr lang="en-US" sz="3600" b="1" kern="0" dirty="0" smtClean="0">
              <a:solidFill>
                <a:srgbClr val="2A002A"/>
              </a:solidFill>
              <a:cs typeface="B Titr" pitchFamily="2" charset="-78"/>
            </a:endParaRPr>
          </a:p>
          <a:p>
            <a:pPr algn="ctr" rtl="1">
              <a:buNone/>
            </a:pPr>
            <a:r>
              <a:rPr lang="fa-IR" altLang="zh-CN" sz="3600" b="1" dirty="0" smtClean="0">
                <a:solidFill>
                  <a:schemeClr val="tx1"/>
                </a:solidFill>
                <a:cs typeface="B Titr" pitchFamily="2" charset="-78"/>
              </a:rPr>
              <a:t> </a:t>
            </a:r>
          </a:p>
          <a:p>
            <a:pPr algn="ctr" rtl="1">
              <a:buNone/>
            </a:pPr>
            <a:endParaRPr lang="fa-IR" altLang="zh-CN" sz="3600" b="1" dirty="0" smtClean="0">
              <a:solidFill>
                <a:schemeClr val="tx1"/>
              </a:solidFill>
              <a:cs typeface="B Titr" pitchFamily="2" charset="-78"/>
            </a:endParaRPr>
          </a:p>
          <a:p>
            <a:pPr algn="ctr" rtl="1">
              <a:buNone/>
            </a:pPr>
            <a:r>
              <a:rPr lang="fa-IR" altLang="zh-CN" sz="3600" b="1" dirty="0" smtClean="0">
                <a:solidFill>
                  <a:schemeClr val="tx1"/>
                </a:solidFill>
                <a:cs typeface="B Titr" pitchFamily="2" charset="-78"/>
              </a:rPr>
              <a:t> </a:t>
            </a:r>
          </a:p>
        </p:txBody>
      </p:sp>
    </p:spTree>
  </p:cSld>
  <p:clrMapOvr>
    <a:masterClrMapping/>
  </p:clrMapOvr>
  <p:transition>
    <p:split orient="vert"/>
  </p:transition>
  <p:timing>
    <p:tnLst>
      <p:par>
        <p:cTn id="1" dur="indefinite" restart="never" nodeType="tmRoot"/>
      </p:par>
    </p:tnLst>
  </p:timing>
</p:sld>
</file>

<file path=ppt/theme/theme1.xml><?xml version="1.0" encoding="utf-8"?>
<a:theme xmlns:a="http://schemas.openxmlformats.org/drawingml/2006/main" name="Presentation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Presentation3</Template>
  <TotalTime>115</TotalTime>
  <Words>3103</Words>
  <Application>Microsoft Office PowerPoint</Application>
  <PresentationFormat>On-screen Show (4:3)</PresentationFormat>
  <Paragraphs>233</Paragraphs>
  <Slides>33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Presentation3</vt:lpstr>
      <vt:lpstr>Equation</vt:lpstr>
      <vt:lpstr>In The Name of God</vt:lpstr>
      <vt:lpstr>Slide 2</vt:lpstr>
      <vt:lpstr>عنوان پایان نامه</vt:lpstr>
      <vt:lpstr>مقدمه و بیان مسئله</vt:lpstr>
      <vt:lpstr>مقدمه و بیان مسئله</vt:lpstr>
      <vt:lpstr>مقدمه و بیان مسئله</vt:lpstr>
      <vt:lpstr>اهداف اصلی</vt:lpstr>
      <vt:lpstr>اهداف اختصاصی</vt:lpstr>
      <vt:lpstr>اهداف فرعی</vt:lpstr>
      <vt:lpstr>اهداف کاربردی</vt:lpstr>
      <vt:lpstr>فرضیات پژوهش</vt:lpstr>
      <vt:lpstr>روش انجام پژوهش</vt:lpstr>
      <vt:lpstr>روش انجام پژوهش</vt:lpstr>
      <vt:lpstr>روش انجام پژوهش</vt:lpstr>
      <vt:lpstr>روش انجام پژوهش</vt:lpstr>
      <vt:lpstr>روش انجام پژوهش</vt:lpstr>
      <vt:lpstr>روش انجام پژوهش</vt:lpstr>
      <vt:lpstr>نتایج پژوهش</vt:lpstr>
      <vt:lpstr>نتایج پژوهش</vt:lpstr>
      <vt:lpstr>نتایج پژوهش</vt:lpstr>
      <vt:lpstr>نتایج پژوهش</vt:lpstr>
      <vt:lpstr>نتایج پژوهش</vt:lpstr>
      <vt:lpstr>بحث</vt:lpstr>
      <vt:lpstr>بحث</vt:lpstr>
      <vt:lpstr>بحث</vt:lpstr>
      <vt:lpstr>بحث</vt:lpstr>
      <vt:lpstr>بحث</vt:lpstr>
      <vt:lpstr>بحث</vt:lpstr>
      <vt:lpstr>بحث</vt:lpstr>
      <vt:lpstr>نتیجه گیری</vt:lpstr>
      <vt:lpstr>پیشنهادات</vt:lpstr>
      <vt:lpstr>تقدیم، تقدیر و تشکر</vt:lpstr>
      <vt:lpstr>با تشکر از توجه شما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Name of God</dc:title>
  <dc:subject>medical</dc:subject>
  <dc:creator>Acer</dc:creator>
  <cp:keywords>Medical, Medical PowerPoint template, free, PowerPoint template, download, PPT template, PowerPoint templates, slideshow template, POT, POTX, Power Point template, slide show template</cp:keywords>
  <dc:description>Made by Leawo Software. To find more free PowerPoint templates, please visit http://www.leawo.com/free-powerpoint-templates/</dc:description>
  <cp:lastModifiedBy>Dr.A.A.H</cp:lastModifiedBy>
  <cp:revision>43</cp:revision>
  <dcterms:created xsi:type="dcterms:W3CDTF">2014-06-24T18:24:05Z</dcterms:created>
  <dcterms:modified xsi:type="dcterms:W3CDTF">2014-10-21T22:09:20Z</dcterms:modified>
  <cp:category>PowerPoint template, medical</cp:category>
</cp:coreProperties>
</file>